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unknown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1"/>
  </p:notes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4" r:id="rId25"/>
    <p:sldId id="281" r:id="rId26"/>
    <p:sldId id="282" r:id="rId27"/>
    <p:sldId id="283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8" r:id="rId40"/>
    <p:sldId id="299" r:id="rId41"/>
    <p:sldId id="300" r:id="rId42"/>
    <p:sldId id="301" r:id="rId43"/>
    <p:sldId id="303" r:id="rId44"/>
    <p:sldId id="304" r:id="rId45"/>
    <p:sldId id="305" r:id="rId46"/>
    <p:sldId id="306" r:id="rId47"/>
    <p:sldId id="308" r:id="rId48"/>
    <p:sldId id="313" r:id="rId49"/>
    <p:sldId id="314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Пользователь" initials="П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7-03-07T22:42:26.167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41DAA-2A21-4FE4-80A2-F872F6CD21CE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917C3C-9FE6-4612-829B-F1B6106FEE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839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9655B2-1D63-406C-A893-2908DCF12AA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712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EFA02B-817F-4583-B10B-085FFCC5099E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599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EFA02B-817F-4583-B10B-085FFCC5099E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424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audio" Target="../media/media1.m4a"/><Relationship Id="rId7" Type="http://schemas.openxmlformats.org/officeDocument/2006/relationships/image" Target="../media/image47.gif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46.png"/><Relationship Id="rId5" Type="http://schemas.openxmlformats.org/officeDocument/2006/relationships/image" Target="../media/image45.emf"/><Relationship Id="rId4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8.png"/><Relationship Id="rId5" Type="http://schemas.openxmlformats.org/officeDocument/2006/relationships/image" Target="../media/image46.png"/><Relationship Id="rId4" Type="http://schemas.openxmlformats.org/officeDocument/2006/relationships/notesSlide" Target="../notesSlides/notesSlide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g"/><Relationship Id="rId5" Type="http://schemas.microsoft.com/office/2007/relationships/hdphoto" Target="../media/hdphoto1.wdp"/><Relationship Id="rId4" Type="http://schemas.openxmlformats.org/officeDocument/2006/relationships/image" Target="../media/image63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3\Desktop\волейбол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1412776"/>
            <a:ext cx="6768752" cy="43924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80729"/>
            <a:ext cx="7772400" cy="1008111"/>
          </a:xfrm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Волейбол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4879" y="2967335"/>
            <a:ext cx="761426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all" spc="0" dirty="0" smtClean="0">
                <a:ln w="0"/>
                <a:solidFill>
                  <a:srgbClr val="FFFF00"/>
                </a:solidFill>
                <a:effectLst>
                  <a:reflection blurRad="12700" stA="50000" endPos="50000" dist="5000" dir="5400000" sy="-100000" rotWithShape="0"/>
                </a:effectLst>
              </a:rPr>
              <a:t>Руководитель </a:t>
            </a:r>
          </a:p>
          <a:p>
            <a:pPr algn="ctr"/>
            <a:r>
              <a:rPr lang="ru-RU" sz="4000" b="1" cap="all" spc="0" dirty="0" smtClean="0">
                <a:ln w="0"/>
                <a:solidFill>
                  <a:srgbClr val="FFFF00"/>
                </a:solidFill>
                <a:effectLst>
                  <a:reflection blurRad="12700" stA="50000" endPos="50000" dist="5000" dir="5400000" sy="-100000" rotWithShape="0"/>
                </a:effectLst>
              </a:rPr>
              <a:t>Егорова Татьяна Геннадьевна</a:t>
            </a:r>
            <a:endParaRPr lang="ru-RU" sz="4000" b="1" cap="all" spc="0" dirty="0">
              <a:ln w="0"/>
              <a:solidFill>
                <a:srgbClr val="FFFF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908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3\Desktop\фото волейбол\IMG-7ebf8956c7045d9f81ca0a552005968e-V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476672"/>
            <a:ext cx="5779748" cy="392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3\Desktop\фото волейбол\IMG-8a4cbe8929427334254f2e8d2946a6ba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91880" y="3212976"/>
            <a:ext cx="5122707" cy="347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72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3\Desktop\фото волейбол\IMG-8ccead25290355dfde910667ce8f9e21-V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332656"/>
            <a:ext cx="5045117" cy="347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3\Desktop\фото волейбол\IMG-9b86ea61afb90f2037e036416ad3b435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79912" y="3284984"/>
            <a:ext cx="5143280" cy="347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90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3\Desktop\фото волейбол\IMG-442cbddf3bff29ddd9cb7b4b8cf22b27-V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16632"/>
            <a:ext cx="5103518" cy="347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3\Desktop\фото волейбол\IMG-972dec77616782cb99716c930a774e33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3928" y="3212976"/>
            <a:ext cx="5021318" cy="347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9472"/>
            <a:ext cx="7772400" cy="1470025"/>
          </a:xfrm>
        </p:spPr>
        <p:txBody>
          <a:bodyPr>
            <a:normAutofit/>
          </a:bodyPr>
          <a:lstStyle/>
          <a:p>
            <a:r>
              <a:rPr lang="ru-RU" sz="6600" b="1" i="1" dirty="0">
                <a:latin typeface="Courier New" pitchFamily="49" charset="0"/>
                <a:cs typeface="Courier New" pitchFamily="49" charset="0"/>
              </a:rPr>
              <a:t>Б</a:t>
            </a:r>
            <a:r>
              <a:rPr lang="ru-RU" sz="6600" b="1" i="1" dirty="0" smtClean="0">
                <a:latin typeface="Courier New" pitchFamily="49" charset="0"/>
                <a:cs typeface="Courier New" pitchFamily="49" charset="0"/>
              </a:rPr>
              <a:t>аскетбол</a:t>
            </a:r>
            <a:endParaRPr lang="ru-RU" sz="6600" i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26" name="Picture 2" descr="C:\Users\3\Desktop\basketb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72816"/>
            <a:ext cx="6768752" cy="45139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36096" y="4725144"/>
            <a:ext cx="69391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Руководитель </a:t>
            </a:r>
          </a:p>
          <a:p>
            <a:pPr algn="ctr"/>
            <a:r>
              <a:rPr lang="ru-RU" sz="4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Телегин Михаил Зиновьевич</a:t>
            </a:r>
            <a:endParaRPr lang="ru-RU" sz="4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075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3\Desktop\баскетбол 10а 2018 год\IMG_20180227_135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16" y="332656"/>
            <a:ext cx="7767864" cy="58258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08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3\Desktop\баскетбол 10а 2018 год\IMG_20180227_1355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64" y="404664"/>
            <a:ext cx="8136904" cy="61026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51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3\Desktop\баскетбол 10а 2018 год\IMG_20180227_1401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2516"/>
            <a:ext cx="7777691" cy="58332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26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3\Desktop\баскетбол 10а 2018 год\IMG_20180227_140335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7840664" cy="58804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46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3\Desktop\баскетбол 10а 2018 год\IMG_20180227_1401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40" y="476672"/>
            <a:ext cx="7968885" cy="5976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18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3771" y="2645230"/>
            <a:ext cx="7666264" cy="1198637"/>
          </a:xfrm>
        </p:spPr>
        <p:txBody>
          <a:bodyPr/>
          <a:lstStyle/>
          <a:p>
            <a:pPr algn="ctr"/>
            <a:r>
              <a:rPr lang="ru-RU" dirty="0" smtClean="0"/>
              <a:t>ОПИ «Юные патриоты»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648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49136" y="130629"/>
            <a:ext cx="705394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ОПИ «Юные патриоты»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942" y="898071"/>
            <a:ext cx="875237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МБОУ «СОШ № 64» г. Чебоксары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591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39367" y="0"/>
            <a:ext cx="4404633" cy="6858000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*вовлечение </a:t>
            </a:r>
            <a: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значительного числа учащихся в организованный отдых и общественно – полезную деятельность;</a:t>
            </a:r>
            <a:b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*повышение </a:t>
            </a:r>
            <a: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духовно – нравственного и физического потенциала учащихся, готовности к выполнению гражданских обязанностей;</a:t>
            </a:r>
            <a:b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*получение </a:t>
            </a:r>
            <a: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практических навыков по начальной военной подготовке;</a:t>
            </a:r>
            <a:b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</a:t>
            </a:r>
            <a: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достижение нормативных требований по физической и огневой подготовке;</a:t>
            </a:r>
            <a:b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*воспитание </a:t>
            </a:r>
            <a: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чувства гордости и ответственности за Отечество, любви и уважения к ветеранам войны, труда, Российской Армии;</a:t>
            </a:r>
            <a:br>
              <a:rPr lang="ru-RU" sz="2000" dirty="0">
                <a:solidFill>
                  <a:schemeClr val="accent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accent6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3936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825093" y="244929"/>
            <a:ext cx="422501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Цели и задачи кружка</a:t>
            </a:r>
            <a:endParaRPr lang="ru-RU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1203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3845378" cy="6858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/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>
                <a:solidFill>
                  <a:srgbClr val="C00000"/>
                </a:solidFill>
              </a:rPr>
              <a:t>Отделения юных патриотов ежегодно участвуют в различных соревнованиях и мероприятиях г. Чебоксары и Чувашской Республики, отстаивая честь родной школы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654" y="0"/>
            <a:ext cx="538434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8625" y="0"/>
            <a:ext cx="743406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Участие обучающихся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678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0022" y="1"/>
            <a:ext cx="4073978" cy="685799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74934"/>
            <a:ext cx="4702628" cy="598306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65440" y="228602"/>
            <a:ext cx="807856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Выступления юнармейцев</a:t>
            </a:r>
            <a:endParaRPr lang="ru-RU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628" y="874931"/>
            <a:ext cx="4441371" cy="598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3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196318" cy="6858000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800" b="1" cap="none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 ходе обучения обучающиеся ОПИ «Юный патриот</a:t>
            </a:r>
            <a:r>
              <a:rPr lang="ru-RU" sz="2800" b="1" cap="none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»</a:t>
            </a:r>
            <a:r>
              <a:rPr lang="ru-RU" sz="2800" b="1" cap="none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научатся:</a:t>
            </a:r>
            <a:r>
              <a:rPr lang="ru-RU" sz="2800" b="1" cap="none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cap="none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Достигать чувства </a:t>
            </a:r>
            <a:r>
              <a:rPr lang="ru-RU" sz="28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собственного достоинства, умения владеть эмоциями, развитие способности к анализу и принятию верных </a:t>
            </a:r>
            <a:r>
              <a:rPr lang="ru-RU" sz="28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решений в экстремальных ситуациях;</a:t>
            </a:r>
            <a:r>
              <a:rPr lang="ru-RU" sz="28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318" y="0"/>
            <a:ext cx="5947682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26897" y="0"/>
            <a:ext cx="621710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Результаты обучения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066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12847" y="0"/>
            <a:ext cx="4331154" cy="6858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9031"/>
            <a:ext cx="4812847" cy="60489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918" y="809031"/>
            <a:ext cx="4576082" cy="60489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1726747" y="-114300"/>
            <a:ext cx="566285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Вперед юнармейцы</a:t>
            </a:r>
            <a:endParaRPr lang="ru-RU" sz="54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65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628800"/>
            <a:ext cx="7772400" cy="1780108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7030A0"/>
                </a:solidFill>
              </a:rPr>
              <a:t>ОФП. </a:t>
            </a:r>
            <a:r>
              <a:rPr lang="ru-RU" sz="4400" dirty="0" smtClean="0">
                <a:solidFill>
                  <a:srgbClr val="7030A0"/>
                </a:solidFill>
              </a:rPr>
              <a:t/>
            </a:r>
            <a:br>
              <a:rPr lang="ru-RU" sz="4400" dirty="0" smtClean="0">
                <a:solidFill>
                  <a:srgbClr val="7030A0"/>
                </a:solidFill>
              </a:rPr>
            </a:br>
            <a:r>
              <a:rPr lang="ru-RU" sz="4400" dirty="0" smtClean="0">
                <a:solidFill>
                  <a:srgbClr val="7030A0"/>
                </a:solidFill>
              </a:rPr>
              <a:t>СПОРТИВНЫЕ </a:t>
            </a:r>
            <a:r>
              <a:rPr lang="ru-RU" sz="4400" dirty="0" smtClean="0">
                <a:solidFill>
                  <a:srgbClr val="7030A0"/>
                </a:solidFill>
              </a:rPr>
              <a:t>ИГРЫ.</a:t>
            </a:r>
            <a:endParaRPr lang="ru-RU" sz="44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556001"/>
            <a:ext cx="8496944" cy="14732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Руководитель: </a:t>
            </a:r>
            <a:r>
              <a:rPr lang="ru-RU" sz="3600" b="1" dirty="0" smtClean="0">
                <a:solidFill>
                  <a:srgbClr val="7030A0"/>
                </a:solidFill>
              </a:rPr>
              <a:t> </a:t>
            </a:r>
          </a:p>
          <a:p>
            <a:r>
              <a:rPr lang="ru-RU" sz="3600" b="1" dirty="0" smtClean="0">
                <a:solidFill>
                  <a:srgbClr val="7030A0"/>
                </a:solidFill>
              </a:rPr>
              <a:t>Михайлова </a:t>
            </a:r>
            <a:r>
              <a:rPr lang="ru-RU" sz="3600" b="1" dirty="0" smtClean="0">
                <a:solidFill>
                  <a:srgbClr val="7030A0"/>
                </a:solidFill>
              </a:rPr>
              <a:t>Ирина Михайловна</a:t>
            </a:r>
            <a:endParaRPr lang="ru-RU" sz="3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03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556792"/>
            <a:ext cx="7772400" cy="1944216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Общая физическая подготовка (ОФП) </a:t>
            </a:r>
            <a:r>
              <a:rPr lang="ru-RU" sz="2000" dirty="0" smtClean="0"/>
              <a:t>– это система занятия физическими упражнениями, которая направлена на развитие всех физических качеств (сила, выносливость, скорость, ловкость, гибкость) в их гармоничном сочетании. В основе общей физической подготовки может быть любой вид спорта или отдельный комплекс упражнений, например гимнастика, бег, баскетбол, волейбол, футбол.</a:t>
            </a: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31640" y="476672"/>
            <a:ext cx="6417734" cy="939801"/>
          </a:xfrm>
        </p:spPr>
        <p:txBody>
          <a:bodyPr>
            <a:noAutofit/>
          </a:bodyPr>
          <a:lstStyle/>
          <a:p>
            <a:r>
              <a:rPr lang="ru-RU" sz="7200" dirty="0" smtClean="0"/>
              <a:t>ОФП</a:t>
            </a:r>
            <a:endParaRPr lang="ru-RU" sz="72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750669"/>
            <a:ext cx="4091947" cy="30689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750669"/>
            <a:ext cx="4091947" cy="306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6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Пионербол</a:t>
            </a:r>
            <a:endParaRPr lang="ru-RU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44824"/>
            <a:ext cx="8331967" cy="468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9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Волейбол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44824"/>
            <a:ext cx="8395314" cy="471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2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5904656" cy="33156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830" y="3543236"/>
            <a:ext cx="5882170" cy="3303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27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Баскетбол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40768"/>
            <a:ext cx="8577360" cy="509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61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5832648" cy="3275256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144" y="3645024"/>
            <a:ext cx="5676840" cy="3187270"/>
          </a:xfrm>
        </p:spPr>
      </p:pic>
    </p:spTree>
    <p:extLst>
      <p:ext uri="{BB962C8B-B14F-4D97-AF65-F5344CB8AC3E}">
        <p14:creationId xmlns:p14="http://schemas.microsoft.com/office/powerpoint/2010/main" val="211080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548680"/>
            <a:ext cx="7772400" cy="146759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МБОУ «СОШ №64»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2528900"/>
            <a:ext cx="6264696" cy="2664296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6000" dirty="0" smtClean="0">
                <a:solidFill>
                  <a:schemeClr val="tx1"/>
                </a:solidFill>
              </a:rPr>
              <a:t>кружок </a:t>
            </a:r>
            <a:endParaRPr lang="ru-RU" sz="6000" dirty="0">
              <a:solidFill>
                <a:schemeClr val="tx1"/>
              </a:solidFill>
            </a:endParaRPr>
          </a:p>
          <a:p>
            <a:pPr algn="ctr"/>
            <a:r>
              <a:rPr lang="ru-RU" sz="6000" dirty="0" smtClean="0">
                <a:solidFill>
                  <a:schemeClr val="tx1"/>
                </a:solidFill>
              </a:rPr>
              <a:t>«МОЗАИКА»</a:t>
            </a:r>
          </a:p>
          <a:p>
            <a:pPr algn="ctr"/>
            <a:endParaRPr lang="ru-RU" sz="6000" dirty="0" smtClean="0">
              <a:solidFill>
                <a:schemeClr val="tx1"/>
              </a:solidFill>
            </a:endParaRPr>
          </a:p>
          <a:p>
            <a:pPr algn="ctr"/>
            <a:r>
              <a:rPr lang="ru-RU" sz="2900" dirty="0" smtClean="0">
                <a:solidFill>
                  <a:schemeClr val="tx1"/>
                </a:solidFill>
              </a:rPr>
              <a:t>Педагог дополнительного образования </a:t>
            </a:r>
          </a:p>
          <a:p>
            <a:pPr algn="ctr"/>
            <a:r>
              <a:rPr lang="ru-RU" sz="2900" dirty="0" smtClean="0">
                <a:solidFill>
                  <a:schemeClr val="tx1"/>
                </a:solidFill>
              </a:rPr>
              <a:t>Коляда Людмила Михайловна</a:t>
            </a:r>
            <a:endParaRPr lang="ru-RU" sz="29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067" y="764704"/>
            <a:ext cx="1670967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07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:\СОШ №64  с 01.12. 2017\Фото\IMG_154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4" t="10324"/>
          <a:stretch/>
        </p:blipFill>
        <p:spPr bwMode="auto">
          <a:xfrm>
            <a:off x="3059832" y="2805352"/>
            <a:ext cx="5731629" cy="403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СОШ №64  с 01.12. 2017\Фото\IMG_154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0"/>
          <a:stretch/>
        </p:blipFill>
        <p:spPr bwMode="auto">
          <a:xfrm>
            <a:off x="0" y="55687"/>
            <a:ext cx="5224724" cy="3431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8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СОШ №64  с 01.12. 2017\Фото\IMG_1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9777"/>
            <a:ext cx="5007688" cy="375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СОШ №64  с 01.12. 2017\Фото\IMG_15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493" y="0"/>
            <a:ext cx="4623361" cy="346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F:\СОШ №64  с 01.12. 2017\Фото\IMG_157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5" b="14010"/>
          <a:stretch/>
        </p:blipFill>
        <p:spPr bwMode="auto">
          <a:xfrm>
            <a:off x="-44708" y="34391"/>
            <a:ext cx="4365055" cy="2909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69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СОШ №64  с 01.12. 2017\Фото\IMG_155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37"/>
          <a:stretch/>
        </p:blipFill>
        <p:spPr bwMode="auto">
          <a:xfrm>
            <a:off x="17912" y="0"/>
            <a:ext cx="5905683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F:\СОШ №64  с 01.12. 2017\Фото\IMG_156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20"/>
          <a:stretch/>
        </p:blipFill>
        <p:spPr bwMode="auto">
          <a:xfrm>
            <a:off x="2970753" y="3068960"/>
            <a:ext cx="5669191" cy="356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16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СОШ №64  с 01.12. 2017\Фото\IMG_157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" t="24754"/>
          <a:stretch/>
        </p:blipFill>
        <p:spPr bwMode="auto">
          <a:xfrm>
            <a:off x="1763688" y="3327777"/>
            <a:ext cx="5475795" cy="320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СОШ №64  с 01.12. 2017\Фото\IMG_156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24"/>
          <a:stretch/>
        </p:blipFill>
        <p:spPr bwMode="auto">
          <a:xfrm>
            <a:off x="203826" y="476672"/>
            <a:ext cx="4603271" cy="28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СОШ №64  с 01.12. 2017\Фото\IMG_15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16137"/>
            <a:ext cx="393643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44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73054" cy="68580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0" y="247137"/>
            <a:ext cx="914400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ОПИ по </a:t>
            </a:r>
            <a:r>
              <a:rPr lang="ru-RU" sz="48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спотивному</a:t>
            </a:r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туризму</a:t>
            </a:r>
          </a:p>
          <a:p>
            <a:pPr algn="ctr"/>
            <a:r>
              <a:rPr lang="ru-RU" sz="4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«Юные Робинзоны»</a:t>
            </a:r>
          </a:p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Руководитель:</a:t>
            </a:r>
          </a:p>
          <a:p>
            <a:pPr algn="ctr"/>
            <a:r>
              <a:rPr lang="ru-RU" sz="48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Инструктр</a:t>
            </a:r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детско-юношеского тризма</a:t>
            </a:r>
          </a:p>
          <a:p>
            <a:pPr algn="ctr"/>
            <a:r>
              <a:rPr lang="ru-RU" sz="4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Степанов А.И.</a:t>
            </a:r>
          </a:p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МБОУ «СОШ № 64» </a:t>
            </a:r>
          </a:p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г. Чебоксары</a:t>
            </a:r>
            <a:endParaRPr lang="ru-RU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79631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010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6"/>
    </mc:Choice>
    <mc:Fallback xmlns="">
      <p:transition spd="slow" advTm="1686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1447799"/>
            <a:ext cx="9144000" cy="541020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569661"/>
            <a:ext cx="5029200" cy="52883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11479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82811" y="0"/>
            <a:ext cx="737698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Первенство г. Чебоксары по</a:t>
            </a:r>
          </a:p>
          <a:p>
            <a:pPr algn="ctr"/>
            <a:r>
              <a:rPr lang="ru-RU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с</a:t>
            </a:r>
            <a:r>
              <a:rPr lang="ru-RU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портивному туризму</a:t>
            </a:r>
          </a:p>
          <a:p>
            <a:pPr algn="ctr"/>
            <a:r>
              <a:rPr lang="ru-RU" sz="32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«Дистанция - лыжная»</a:t>
            </a:r>
            <a:endParaRPr lang="ru-RU" sz="32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258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873" y="180331"/>
            <a:ext cx="8932127" cy="6523463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24875" y="6032500"/>
            <a:ext cx="457200" cy="609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531" y="1325229"/>
            <a:ext cx="2070995" cy="27798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322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965"/>
    </mc:Choice>
    <mc:Fallback xmlns="">
      <p:transition spd="slow" advTm="37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4875" y="6032500"/>
            <a:ext cx="457200" cy="609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" y="2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42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"/>
    </mc:Choice>
    <mc:Fallback xmlns="">
      <p:transition spd="slow" advTm="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23" y="4429127"/>
            <a:ext cx="7794703" cy="2272757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  <a:tabLst>
                <a:tab pos="3257550" algn="l"/>
              </a:tabLst>
            </a:pPr>
            <a:r>
              <a:rPr lang="ru-RU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71450" y="228601"/>
            <a:ext cx="8781020" cy="6473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36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478037" y="285751"/>
            <a:ext cx="3465938" cy="63627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 indent="0" algn="just">
              <a:lnSpc>
                <a:spcPct val="115000"/>
              </a:lnSpc>
              <a:buNone/>
              <a:tabLst>
                <a:tab pos="228600" algn="l"/>
                <a:tab pos="3257550" algn="l"/>
              </a:tabLst>
            </a:pPr>
            <a:r>
              <a:rPr lang="ru-RU" sz="3200" u="sng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 с картой дает возможность обучающимся ОПИ по спортивному туризму изучить и усвоить знания, умения и навыки по ориентированию на местности, пользоваться компасом и вести наблюдения по местным признакам.</a:t>
            </a:r>
            <a:endParaRPr lang="ru-RU" sz="3200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93137" y="322457"/>
            <a:ext cx="7561451" cy="628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49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3413"/>
            <a:ext cx="9144000" cy="812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83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8936" y="365126"/>
            <a:ext cx="6736976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ОПИ «Спасатели»</a:t>
            </a:r>
            <a:endParaRPr lang="ru-RU" sz="8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pic>
        <p:nvPicPr>
          <p:cNvPr id="6" name="Picture 3" descr="C:\Users\Алексей\Desktop\през\4.pn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1536" y="365126"/>
            <a:ext cx="2400301" cy="2495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0" y="2716306"/>
            <a:ext cx="9144000" cy="414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3145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994617"/>
          </a:xfrm>
        </p:spPr>
        <p:txBody>
          <a:bodyPr>
            <a:normAutofit fontScale="90000"/>
          </a:bodyPr>
          <a:lstStyle/>
          <a:p>
            <a:pPr lvl="0" algn="ctr" fontAlgn="base">
              <a:lnSpc>
                <a:spcPct val="100000"/>
              </a:lnSpc>
              <a:spcAft>
                <a:spcPct val="0"/>
              </a:spcAft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+mn-cs"/>
              </a:rPr>
              <a:t>В Российской Федерации создана специальная система, направленная на борьбу с пожарами, – пожарная охрана.</a:t>
            </a:r>
            <a:br>
              <a:rPr lang="ru-RU" sz="24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+mn-cs"/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628651" y="1825625"/>
            <a:ext cx="2598644" cy="4351338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3449170" y="1825625"/>
            <a:ext cx="5066180" cy="4351338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pic>
        <p:nvPicPr>
          <p:cNvPr id="5" name="Picture 2" descr="C:\Users\Алексей\Desktop\през\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49170" y="1075765"/>
            <a:ext cx="5694830" cy="5567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Алексей\Desktop\през\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5765"/>
            <a:ext cx="3449170" cy="5567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079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3" descr="C:\Users\Алексей\Desktop\през\1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83" y="7938"/>
            <a:ext cx="3083717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Picture 2" descr="C:\Users\Алексей\Desktop\през\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4735" y="7938"/>
            <a:ext cx="6219265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199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9084" y="548640"/>
            <a:ext cx="2949178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</a:rPr>
              <a:t>Правила пожарной безопасности: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C:\Users\Алексей\Desktop\през\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382" y="1463040"/>
            <a:ext cx="3579018" cy="5234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286000" y="-36029494"/>
            <a:ext cx="4572000" cy="156504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886200" lvl="8" indent="-182880">
              <a:spcBef>
                <a:spcPct val="20000"/>
              </a:spcBef>
              <a:spcAft>
                <a:spcPts val="300"/>
              </a:spcAft>
              <a:buClr>
                <a:srgbClr val="FEA022">
                  <a:lumMod val="75000"/>
                </a:srgbClr>
              </a:buClr>
              <a:buSzPct val="130000"/>
              <a:buFont typeface="Georgia" pitchFamily="18" charset="0"/>
              <a:buChar char="*"/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не</a:t>
            </a:r>
            <a:r>
              <a:rPr lang="ru-RU" sz="96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играйте</a:t>
            </a:r>
            <a:r>
              <a:rPr lang="ru-RU" sz="96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со спичками;</a:t>
            </a:r>
          </a:p>
          <a:p>
            <a:pPr marL="2514600" lvl="5" indent="-182880">
              <a:spcBef>
                <a:spcPct val="20000"/>
              </a:spcBef>
              <a:spcAft>
                <a:spcPts val="300"/>
              </a:spcAft>
              <a:buClr>
                <a:srgbClr val="FEA022">
                  <a:lumMod val="75000"/>
                </a:srgbClr>
              </a:buClr>
              <a:buSzPct val="130000"/>
              <a:buFont typeface="Georgia" pitchFamily="18" charset="0"/>
              <a:buChar char="*"/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не устраивайте игр с огнём вблизи строений;</a:t>
            </a:r>
          </a:p>
          <a:p>
            <a:pPr marL="228600" lvl="0" indent="-182880">
              <a:spcBef>
                <a:spcPct val="20000"/>
              </a:spcBef>
              <a:spcAft>
                <a:spcPts val="300"/>
              </a:spcAft>
              <a:buClr>
                <a:srgbClr val="FEA022">
                  <a:lumMod val="75000"/>
                </a:srgbClr>
              </a:buClr>
              <a:buSzPct val="130000"/>
              <a:buFont typeface="Georgia" pitchFamily="18" charset="0"/>
              <a:buChar char="*"/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соблюдайте меры пожарной безопасности при пользовании пиротехническими изделиями;</a:t>
            </a:r>
          </a:p>
          <a:p>
            <a:pPr marL="228600" lvl="0" indent="-182880">
              <a:spcBef>
                <a:spcPct val="20000"/>
              </a:spcBef>
              <a:spcAft>
                <a:spcPts val="300"/>
              </a:spcAft>
              <a:buClr>
                <a:srgbClr val="FEA022">
                  <a:lumMod val="75000"/>
                </a:srgbClr>
              </a:buClr>
              <a:buSzPct val="130000"/>
              <a:buFont typeface="Georgia" pitchFamily="18" charset="0"/>
              <a:buChar char="*"/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не нагревайте на огне незнакомые предметы;</a:t>
            </a:r>
          </a:p>
          <a:p>
            <a:pPr marL="228600" lvl="0" indent="-182880">
              <a:spcBef>
                <a:spcPct val="20000"/>
              </a:spcBef>
              <a:spcAft>
                <a:spcPts val="300"/>
              </a:spcAft>
              <a:buClr>
                <a:srgbClr val="FEA022">
                  <a:lumMod val="75000"/>
                </a:srgbClr>
              </a:buClr>
              <a:buSzPct val="130000"/>
              <a:buFont typeface="Georgia" pitchFamily="18" charset="0"/>
              <a:buChar char="*"/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не оставляйте без присмотра электроприборы;</a:t>
            </a:r>
          </a:p>
          <a:p>
            <a:pPr marL="228600" lvl="0" indent="-182880">
              <a:spcBef>
                <a:spcPct val="20000"/>
              </a:spcBef>
              <a:spcAft>
                <a:spcPts val="300"/>
              </a:spcAft>
              <a:buClr>
                <a:srgbClr val="FEA022">
                  <a:lumMod val="75000"/>
                </a:srgbClr>
              </a:buClr>
              <a:buSzPct val="130000"/>
              <a:buFont typeface="Georgia" pitchFamily="18" charset="0"/>
              <a:buChar char="*"/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не поджигайте тополиный пух и сухую траву;</a:t>
            </a:r>
          </a:p>
          <a:p>
            <a:pPr marL="3886200" lvl="8" indent="-182880">
              <a:spcBef>
                <a:spcPct val="20000"/>
              </a:spcBef>
              <a:spcAft>
                <a:spcPts val="300"/>
              </a:spcAft>
              <a:buClr>
                <a:srgbClr val="FEA022">
                  <a:lumMod val="75000"/>
                </a:srgbClr>
              </a:buClr>
              <a:buSzPct val="130000"/>
              <a:buFont typeface="Georgia" pitchFamily="18" charset="0"/>
              <a:buChar char="*"/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соблюдайте меры предосторожности при пользовании газовой плитой.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766399" y="1377388"/>
            <a:ext cx="537760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82880">
              <a:buClr>
                <a:schemeClr val="accent6">
                  <a:lumMod val="75000"/>
                </a:schemeClr>
              </a:buClr>
              <a:defRPr/>
            </a:pPr>
            <a:r>
              <a:rPr lang="ru-RU" sz="2400" b="1" dirty="0"/>
              <a:t>не играйте со спичками;</a:t>
            </a:r>
          </a:p>
          <a:p>
            <a:pPr indent="-182880">
              <a:buClr>
                <a:schemeClr val="accent6">
                  <a:lumMod val="75000"/>
                </a:schemeClr>
              </a:buClr>
              <a:defRPr/>
            </a:pPr>
            <a:r>
              <a:rPr lang="ru-RU" sz="2400" b="1" dirty="0"/>
              <a:t>не устраивайте игр с огнём вблизи строений;</a:t>
            </a:r>
          </a:p>
          <a:p>
            <a:pPr indent="-182880">
              <a:buClr>
                <a:schemeClr val="accent6">
                  <a:lumMod val="75000"/>
                </a:schemeClr>
              </a:buClr>
              <a:defRPr/>
            </a:pPr>
            <a:r>
              <a:rPr lang="ru-RU" sz="2400" b="1" dirty="0"/>
              <a:t>соблюдайте меры пожарной безопасности при пользовании пиротехническими изделиями;</a:t>
            </a:r>
          </a:p>
          <a:p>
            <a:pPr indent="-182880">
              <a:buClr>
                <a:schemeClr val="accent6">
                  <a:lumMod val="75000"/>
                </a:schemeClr>
              </a:buClr>
              <a:defRPr/>
            </a:pPr>
            <a:r>
              <a:rPr lang="ru-RU" sz="2400" b="1" dirty="0"/>
              <a:t>не нагревайте на огне незнакомые предметы;</a:t>
            </a:r>
          </a:p>
          <a:p>
            <a:pPr indent="-182880">
              <a:buClr>
                <a:schemeClr val="accent6">
                  <a:lumMod val="75000"/>
                </a:schemeClr>
              </a:buClr>
              <a:defRPr/>
            </a:pPr>
            <a:r>
              <a:rPr lang="ru-RU" sz="2400" b="1" dirty="0"/>
              <a:t>не оставляйте без присмотра электроприборы;</a:t>
            </a:r>
          </a:p>
          <a:p>
            <a:pPr indent="-182880">
              <a:buClr>
                <a:schemeClr val="accent6">
                  <a:lumMod val="75000"/>
                </a:schemeClr>
              </a:buClr>
              <a:defRPr/>
            </a:pPr>
            <a:r>
              <a:rPr lang="ru-RU" sz="2400" b="1" dirty="0"/>
              <a:t>не поджигайте тополиный пух и сухую траву;</a:t>
            </a:r>
          </a:p>
          <a:p>
            <a:pPr indent="-182880">
              <a:buClr>
                <a:schemeClr val="accent6">
                  <a:lumMod val="75000"/>
                </a:schemeClr>
              </a:buClr>
              <a:defRPr/>
            </a:pPr>
            <a:r>
              <a:rPr lang="ru-RU" sz="2400" b="1" dirty="0"/>
              <a:t>соблюдайте меры предосторожности при пользовании газовой плитой.</a:t>
            </a:r>
          </a:p>
        </p:txBody>
      </p:sp>
    </p:spTree>
    <p:extLst>
      <p:ext uri="{BB962C8B-B14F-4D97-AF65-F5344CB8AC3E}">
        <p14:creationId xmlns:p14="http://schemas.microsoft.com/office/powerpoint/2010/main" val="15253137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980728"/>
            <a:ext cx="3816424" cy="7118445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18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 </a:t>
            </a:r>
            <a:r>
              <a:rPr lang="ru-RU" sz="1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проведение игр по ПДД в классах.</a:t>
            </a:r>
            <a:r>
              <a:rPr lang="ru-RU" sz="1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18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 </a:t>
            </a:r>
            <a:r>
              <a:rPr lang="ru-RU" sz="1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проведение соревнования «Безопасное колесо» в школе.</a:t>
            </a:r>
            <a:r>
              <a:rPr lang="ru-RU" sz="1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18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Выступление </a:t>
            </a:r>
            <a:r>
              <a:rPr lang="ru-RU" sz="1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классах по пропаганде ПДД.</a:t>
            </a:r>
            <a:r>
              <a:rPr lang="ru-RU" sz="1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18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Подготовка </a:t>
            </a:r>
            <a:r>
              <a:rPr lang="ru-RU" sz="1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участие в конкурсе агитбригад по ПДД.</a:t>
            </a:r>
            <a:r>
              <a:rPr lang="ru-RU" sz="1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18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</a:t>
            </a:r>
            <a:r>
              <a:rPr lang="ru-RU" sz="18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различных конкурсах по ПДД (конкурсы рисунков, плакатов, стихов, газет, сочинений…)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" y="2"/>
            <a:ext cx="914400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Юные инспектора </a:t>
            </a:r>
            <a:r>
              <a:rPr lang="ru-RU" sz="3200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дорожного </a:t>
            </a:r>
            <a:r>
              <a:rPr lang="ru-RU" sz="3200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движения</a:t>
            </a:r>
            <a:endParaRPr lang="ru-RU" sz="3200" dirty="0">
              <a:ln w="0">
                <a:solidFill>
                  <a:srgbClr val="FF00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412776"/>
            <a:ext cx="4618444" cy="494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28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" y="620486"/>
            <a:ext cx="3851919" cy="6237514"/>
          </a:xfrm>
          <a:prstGeom prst="rect">
            <a:avLst/>
          </a:prstGeom>
        </p:spPr>
        <p:txBody>
          <a:bodyPr/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и совершенствование навыков поведения на дороге, оказания первой доврачебной помощи;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Формирование интереса к регулярным  занятиям велоспортом, повышение спортивного мастерства;  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совокупности устойчивых форм поведения на дорогах, в общественном транспорте, в случаях чрезвычайных ситуаций;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глубоких теоретических знаний правил дорожного движения;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76672"/>
            <a:ext cx="514277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Цели и задачи ЮИДД</a:t>
            </a:r>
            <a:endParaRPr lang="ru-RU" sz="28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890" y="1196752"/>
            <a:ext cx="3960997" cy="5517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0763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240" y="-243408"/>
            <a:ext cx="3518757" cy="46319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207854"/>
            <a:ext cx="3384376" cy="351263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8211" y="618518"/>
            <a:ext cx="3865789" cy="147857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29" y="143196"/>
            <a:ext cx="4105814" cy="42453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29000"/>
            <a:ext cx="3528392" cy="3717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 rot="20247499">
            <a:off x="77113" y="2767280"/>
            <a:ext cx="906688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</a:rPr>
              <a:t>Фестиваль юных инспекторов </a:t>
            </a:r>
          </a:p>
          <a:p>
            <a:pPr algn="ctr"/>
            <a:r>
              <a:rPr lang="ru-RU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</a:rPr>
              <a:t>дорожного движения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4289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7864" y="2039289"/>
            <a:ext cx="3995935" cy="4176464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работать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правилами дорожного движения,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- - выделять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нужную информацию;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читать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информацию по дорожным знакам и разметке проезжей части;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оценивать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дорожную ситуацию;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управлять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велосипедом;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пользоваться общественным транспортом;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оказывать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первую медицинскую помощь пострадавшему.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39952" y="1122364"/>
            <a:ext cx="5004048" cy="56549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583873"/>
            <a:ext cx="4716016" cy="46534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08340" y="0"/>
            <a:ext cx="633729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Достижения обучающихся ОПИ «ЮИДД» </a:t>
            </a:r>
            <a:endParaRPr lang="ru-RU" sz="3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239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7" y="3789040"/>
            <a:ext cx="7737219" cy="208413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>
                <a:solidFill>
                  <a:srgbClr val="7030A0"/>
                </a:solidFill>
              </a:rPr>
              <a:t>Шахматный клуб </a:t>
            </a:r>
            <a:br>
              <a:rPr lang="ru-RU" sz="1800" dirty="0" smtClean="0">
                <a:solidFill>
                  <a:srgbClr val="7030A0"/>
                </a:solidFill>
              </a:rPr>
            </a:br>
            <a:r>
              <a:rPr lang="ru-RU" sz="3600" dirty="0" smtClean="0">
                <a:solidFill>
                  <a:srgbClr val="7030A0"/>
                </a:solidFill>
              </a:rPr>
              <a:t>«Интеллектуал»</a:t>
            </a:r>
            <a:r>
              <a:rPr lang="ru-RU" sz="3600" dirty="0">
                <a:solidFill>
                  <a:srgbClr val="7030A0"/>
                </a:solidFill>
              </a:rPr>
              <a:t> </a:t>
            </a:r>
            <a:r>
              <a:rPr lang="ru-RU" sz="3600" dirty="0" smtClean="0">
                <a:solidFill>
                  <a:srgbClr val="7030A0"/>
                </a:solidFill>
              </a:rPr>
              <a:t/>
            </a:r>
            <a:br>
              <a:rPr lang="ru-RU" sz="3600" dirty="0" smtClean="0">
                <a:solidFill>
                  <a:srgbClr val="7030A0"/>
                </a:solidFill>
              </a:rPr>
            </a:br>
            <a:r>
              <a:rPr lang="ru-RU" sz="1800" dirty="0">
                <a:solidFill>
                  <a:srgbClr val="7030A0"/>
                </a:solidFill>
              </a:rPr>
              <a:t>Рук</a:t>
            </a:r>
            <a:r>
              <a:rPr lang="ru-RU" sz="1800" dirty="0" smtClean="0">
                <a:solidFill>
                  <a:srgbClr val="7030A0"/>
                </a:solidFill>
              </a:rPr>
              <a:t>оводитель</a:t>
            </a:r>
            <a:r>
              <a:rPr lang="ru-RU" sz="1800" dirty="0">
                <a:solidFill>
                  <a:srgbClr val="7030A0"/>
                </a:solidFill>
              </a:rPr>
              <a:t>: </a:t>
            </a:r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Андреева 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Екатерина </a:t>
            </a:r>
            <a:r>
              <a:rPr lang="ru-RU" dirty="0">
                <a:solidFill>
                  <a:srgbClr val="7030A0"/>
                </a:solidFill>
              </a:rPr>
              <a:t>Сергеевна</a:t>
            </a:r>
            <a:br>
              <a:rPr lang="ru-RU" dirty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1026" name="Picture 2" descr="Картинки по запросу шахматы и дети картин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3" y="836712"/>
            <a:ext cx="2808312" cy="1792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шахматы и дети картин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12776"/>
            <a:ext cx="291268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95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718209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356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шахматы  и дети картин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367240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96752"/>
            <a:ext cx="3113398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3933056"/>
            <a:ext cx="72728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7030A0"/>
                </a:solidFill>
              </a:rPr>
              <a:t>Цели: </a:t>
            </a:r>
          </a:p>
          <a:p>
            <a:r>
              <a:rPr lang="ru-RU" sz="2000" dirty="0">
                <a:solidFill>
                  <a:srgbClr val="7030A0"/>
                </a:solidFill>
              </a:rPr>
              <a:t>обучить правилам игры в шахматы;</a:t>
            </a:r>
          </a:p>
          <a:p>
            <a:r>
              <a:rPr lang="ru-RU" sz="2000" dirty="0">
                <a:solidFill>
                  <a:srgbClr val="7030A0"/>
                </a:solidFill>
              </a:rPr>
              <a:t>сформировать умения играть каждой фигурой в отдельности и в совокупности с другими фигурами без нарушений правил шахматного кодекса;</a:t>
            </a:r>
          </a:p>
          <a:p>
            <a:r>
              <a:rPr lang="ru-RU" sz="2000" dirty="0">
                <a:solidFill>
                  <a:srgbClr val="7030A0"/>
                </a:solidFill>
              </a:rPr>
              <a:t>воспитывать уважительное отношение в игре к противнику</a:t>
            </a:r>
          </a:p>
        </p:txBody>
      </p:sp>
    </p:spTree>
    <p:extLst>
      <p:ext uri="{BB962C8B-B14F-4D97-AF65-F5344CB8AC3E}">
        <p14:creationId xmlns:p14="http://schemas.microsoft.com/office/powerpoint/2010/main" val="371700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ртинки по запросу шахматы  и дети картин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321888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80728"/>
            <a:ext cx="26003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789040"/>
            <a:ext cx="3483528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284984"/>
            <a:ext cx="3462680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663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321\Downloads\IMG_20171128_143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429000"/>
            <a:ext cx="4572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321\Downloads\IMG_20171128_1431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621" y="548680"/>
            <a:ext cx="4224469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467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323528" y="548680"/>
            <a:ext cx="7683624" cy="2592288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Открытый </a:t>
            </a:r>
            <a:r>
              <a:rPr lang="ru-RU" dirty="0"/>
              <a:t>новогодний командный Интернет-турнир по шахматам среди </a:t>
            </a:r>
            <a:r>
              <a:rPr lang="ru-RU" dirty="0" smtClean="0"/>
              <a:t>школьников</a:t>
            </a:r>
            <a:r>
              <a:rPr lang="ru-RU" dirty="0"/>
              <a:t>, организатор - Югорская Шахматная </a:t>
            </a:r>
            <a:r>
              <a:rPr lang="ru-RU" dirty="0" smtClean="0"/>
              <a:t>Академия, 5 турниров,  18 декабря - 23 декабря 2017 года.</a:t>
            </a:r>
          </a:p>
          <a:p>
            <a:r>
              <a:rPr lang="ru-RU" dirty="0"/>
              <a:t>Школьный турнир по шахматам, 16 февраля 2018 года 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9218" name="Picture 2" descr="C:\Users\321\Downloads\IMG_20180216_1431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68" y="3068960"/>
            <a:ext cx="384042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321\Downloads\IMG_20180216_1432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099480"/>
            <a:ext cx="3786167" cy="2129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9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454</Words>
  <Application>Microsoft Office PowerPoint</Application>
  <PresentationFormat>Экран (4:3)</PresentationFormat>
  <Paragraphs>82</Paragraphs>
  <Slides>49</Slides>
  <Notes>3</Notes>
  <HiddenSlides>1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Воздушный поток</vt:lpstr>
      <vt:lpstr>Волейбол</vt:lpstr>
      <vt:lpstr>Презентация PowerPoint</vt:lpstr>
      <vt:lpstr>Презентация PowerPoint</vt:lpstr>
      <vt:lpstr>Презентация PowerPoint</vt:lpstr>
      <vt:lpstr>Баскетбол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ОПИ «Юные патриоты»</vt:lpstr>
      <vt:lpstr>  *вовлечение значительного числа учащихся в организованный отдых и общественно – полезную деятельность; *повышение духовно – нравственного и физического потенциала учащихся, готовности к выполнению гражданских обязанностей; *получение практических навыков по начальной военной подготовке; достижение нормативных требований по физической и огневой подготовке; *воспитание чувства гордости и ответственности за Отечество, любви и уважения к ветеранам войны, труда, Российской Армии; </vt:lpstr>
      <vt:lpstr> Отделения юных патриотов ежегодно участвуют в различных соревнованиях и мероприятиях г. Чебоксары и Чувашской Республики, отстаивая честь родной школы</vt:lpstr>
      <vt:lpstr>Презентация PowerPoint</vt:lpstr>
      <vt:lpstr>В ходе обучения обучающиеся ОПИ «Юный патриот» научатся: Достигать чувства собственного достоинства, умения владеть эмоциями, развитие способности к анализу и принятию верных решений в экстремальных ситуациях;  </vt:lpstr>
      <vt:lpstr>Презентация PowerPoint</vt:lpstr>
      <vt:lpstr>ОФП.  СПОРТИВНЫЕ ИГРЫ.</vt:lpstr>
      <vt:lpstr>Общая физическая подготовка (ОФП) – это система занятия физическими упражнениями, которая направлена на развитие всех физических качеств (сила, выносливость, скорость, ловкость, гибкость) в их гармоничном сочетании. В основе общей физической подготовки может быть любой вид спорта или отдельный комплекс упражнений, например гимнастика, бег, баскетбол, волейбол, футбол.</vt:lpstr>
      <vt:lpstr>Пионербол</vt:lpstr>
      <vt:lpstr>Волейбол</vt:lpstr>
      <vt:lpstr>Презентация PowerPoint</vt:lpstr>
      <vt:lpstr>Баскетбол</vt:lpstr>
      <vt:lpstr>Презентация PowerPoint</vt:lpstr>
      <vt:lpstr>МБОУ «СОШ №64»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ОПИ «Спасатели»</vt:lpstr>
      <vt:lpstr>В Российской Федерации создана специальная система, направленная на борьбу с пожарами, – пожарная охрана. </vt:lpstr>
      <vt:lpstr>Презентация PowerPoint</vt:lpstr>
      <vt:lpstr>Правила пожарной безопасности:</vt:lpstr>
      <vt:lpstr>-Подготовка и проведение игр по ПДД в классах. -Подготовка и проведение соревнования «Безопасное колесо» в школе. -Выступление в классах по пропаганде ПДД. -Подготовка и участие в конкурсе агитбригад по ПДД. -Участие в различных конкурсах по ПДД (конкурсы рисунков, плакатов, стихов, газет, сочинений…) </vt:lpstr>
      <vt:lpstr>Презентация PowerPoint</vt:lpstr>
      <vt:lpstr>Презентация PowerPoint</vt:lpstr>
      <vt:lpstr>- работать с правилами дорожного движения, - - - выделять нужную информацию; - читать информацию по дорожным знакам и разметке проезжей части; - оценивать дорожную ситуацию; - управлять велосипедом; пользоваться общественным транспортом; - оказывать первую медицинскую помощь пострадавшему. </vt:lpstr>
      <vt:lpstr>Шахматный клуб  «Интеллектуал»  Руководитель:  Андреева  Екатерина Сергеевна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Волейбол</dc:title>
  <dc:creator>3</dc:creator>
  <cp:lastModifiedBy>Светлана</cp:lastModifiedBy>
  <cp:revision>16</cp:revision>
  <dcterms:created xsi:type="dcterms:W3CDTF">2018-03-01T07:24:52Z</dcterms:created>
  <dcterms:modified xsi:type="dcterms:W3CDTF">2018-03-17T10:31:53Z</dcterms:modified>
</cp:coreProperties>
</file>