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0" r:id="rId1"/>
  </p:sldMasterIdLst>
  <p:notesMasterIdLst>
    <p:notesMasterId r:id="rId4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9" r:id="rId30"/>
    <p:sldId id="290" r:id="rId31"/>
    <p:sldId id="291" r:id="rId32"/>
    <p:sldId id="292" r:id="rId33"/>
    <p:sldId id="293" r:id="rId34"/>
    <p:sldId id="284" r:id="rId35"/>
    <p:sldId id="285" r:id="rId36"/>
    <p:sldId id="286" r:id="rId37"/>
    <p:sldId id="287" r:id="rId38"/>
    <p:sldId id="288" r:id="rId39"/>
    <p:sldId id="294"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D185FB-C04F-4D46-ACEF-C9E72251A2CB}" type="datetimeFigureOut">
              <a:rPr lang="ru-RU" smtClean="0"/>
              <a:pPr/>
              <a:t>21.11.2017</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01C727-E86F-45F1-B981-61E5B25A0504}"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1" kern="1200" dirty="0" smtClean="0">
                <a:solidFill>
                  <a:schemeClr val="tx1"/>
                </a:solidFill>
                <a:latin typeface="+mn-lt"/>
                <a:ea typeface="+mn-ea"/>
                <a:cs typeface="+mn-cs"/>
              </a:rPr>
              <a:t>Пословицы:</a:t>
            </a:r>
            <a:r>
              <a:rPr lang="ru-RU" sz="1200" kern="1200" dirty="0" smtClean="0">
                <a:solidFill>
                  <a:schemeClr val="tx1"/>
                </a:solidFill>
                <a:latin typeface="+mn-lt"/>
                <a:ea typeface="+mn-ea"/>
                <a:cs typeface="+mn-cs"/>
              </a:rPr>
              <a:t/>
            </a:r>
            <a:br>
              <a:rPr lang="ru-RU" sz="1200" kern="1200" dirty="0" smtClean="0">
                <a:solidFill>
                  <a:schemeClr val="tx1"/>
                </a:solidFill>
                <a:latin typeface="+mn-lt"/>
                <a:ea typeface="+mn-ea"/>
                <a:cs typeface="+mn-cs"/>
              </a:rPr>
            </a:b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1. От хорошего сна … Молодеешь</a:t>
            </a:r>
            <a:r>
              <a:rPr lang="ru-RU" sz="1200" kern="1200" dirty="0" smtClean="0">
                <a:solidFill>
                  <a:schemeClr val="tx1"/>
                </a:solidFill>
                <a:latin typeface="+mn-lt"/>
                <a:ea typeface="+mn-ea"/>
                <a:cs typeface="+mn-cs"/>
              </a:rPr>
              <a:t/>
            </a:r>
            <a:br>
              <a:rPr lang="ru-RU" sz="1200" kern="1200" dirty="0" smtClean="0">
                <a:solidFill>
                  <a:schemeClr val="tx1"/>
                </a:solidFill>
                <a:latin typeface="+mn-lt"/>
                <a:ea typeface="+mn-ea"/>
                <a:cs typeface="+mn-cs"/>
              </a:rPr>
            </a:br>
            <a:r>
              <a:rPr lang="ru-RU" sz="1200" kern="1200" dirty="0" smtClean="0">
                <a:solidFill>
                  <a:schemeClr val="tx1"/>
                </a:solidFill>
                <a:latin typeface="+mn-lt"/>
                <a:ea typeface="+mn-ea"/>
                <a:cs typeface="+mn-cs"/>
              </a:rPr>
              <a:t/>
            </a:r>
            <a:br>
              <a:rPr lang="ru-RU" sz="1200" kern="1200" dirty="0" smtClean="0">
                <a:solidFill>
                  <a:schemeClr val="tx1"/>
                </a:solidFill>
                <a:latin typeface="+mn-lt"/>
                <a:ea typeface="+mn-ea"/>
                <a:cs typeface="+mn-cs"/>
              </a:rPr>
            </a:br>
            <a:r>
              <a:rPr lang="ru-RU" sz="1200" b="1" i="1" kern="1200" dirty="0" smtClean="0">
                <a:solidFill>
                  <a:schemeClr val="tx1"/>
                </a:solidFill>
                <a:latin typeface="+mn-lt"/>
                <a:ea typeface="+mn-ea"/>
                <a:cs typeface="+mn-cs"/>
              </a:rPr>
              <a:t>2. Сон – лучшее … Лекарство</a:t>
            </a:r>
            <a:r>
              <a:rPr lang="ru-RU" sz="1200" kern="1200" dirty="0" smtClean="0">
                <a:solidFill>
                  <a:schemeClr val="tx1"/>
                </a:solidFill>
                <a:latin typeface="+mn-lt"/>
                <a:ea typeface="+mn-ea"/>
                <a:cs typeface="+mn-cs"/>
              </a:rPr>
              <a:t/>
            </a:r>
            <a:br>
              <a:rPr lang="ru-RU" sz="1200" kern="1200" dirty="0" smtClean="0">
                <a:solidFill>
                  <a:schemeClr val="tx1"/>
                </a:solidFill>
                <a:latin typeface="+mn-lt"/>
                <a:ea typeface="+mn-ea"/>
                <a:cs typeface="+mn-cs"/>
              </a:rPr>
            </a:br>
            <a:r>
              <a:rPr lang="ru-RU" sz="1200" kern="1200" dirty="0" smtClean="0">
                <a:solidFill>
                  <a:schemeClr val="tx1"/>
                </a:solidFill>
                <a:latin typeface="+mn-lt"/>
                <a:ea typeface="+mn-ea"/>
                <a:cs typeface="+mn-cs"/>
              </a:rPr>
              <a:t/>
            </a:r>
            <a:br>
              <a:rPr lang="ru-RU" sz="1200" kern="1200" dirty="0" smtClean="0">
                <a:solidFill>
                  <a:schemeClr val="tx1"/>
                </a:solidFill>
                <a:latin typeface="+mn-lt"/>
                <a:ea typeface="+mn-ea"/>
                <a:cs typeface="+mn-cs"/>
              </a:rPr>
            </a:br>
            <a:r>
              <a:rPr lang="ru-RU" sz="1200" b="1" i="1" kern="1200" dirty="0" smtClean="0">
                <a:solidFill>
                  <a:schemeClr val="tx1"/>
                </a:solidFill>
                <a:latin typeface="+mn-lt"/>
                <a:ea typeface="+mn-ea"/>
                <a:cs typeface="+mn-cs"/>
              </a:rPr>
              <a:t>3. Выспишься - … Помолодеешь</a:t>
            </a:r>
            <a:r>
              <a:rPr lang="ru-RU" sz="1200" kern="1200" dirty="0" smtClean="0">
                <a:solidFill>
                  <a:schemeClr val="tx1"/>
                </a:solidFill>
                <a:latin typeface="+mn-lt"/>
                <a:ea typeface="+mn-ea"/>
                <a:cs typeface="+mn-cs"/>
              </a:rPr>
              <a:t/>
            </a:r>
            <a:br>
              <a:rPr lang="ru-RU" sz="1200" kern="1200" dirty="0" smtClean="0">
                <a:solidFill>
                  <a:schemeClr val="tx1"/>
                </a:solidFill>
                <a:latin typeface="+mn-lt"/>
                <a:ea typeface="+mn-ea"/>
                <a:cs typeface="+mn-cs"/>
              </a:rPr>
            </a:br>
            <a:r>
              <a:rPr lang="ru-RU" sz="1200" kern="1200" dirty="0" smtClean="0">
                <a:solidFill>
                  <a:schemeClr val="tx1"/>
                </a:solidFill>
                <a:latin typeface="+mn-lt"/>
                <a:ea typeface="+mn-ea"/>
                <a:cs typeface="+mn-cs"/>
              </a:rPr>
              <a:t/>
            </a:r>
            <a:br>
              <a:rPr lang="ru-RU" sz="1200" kern="1200" dirty="0" smtClean="0">
                <a:solidFill>
                  <a:schemeClr val="tx1"/>
                </a:solidFill>
                <a:latin typeface="+mn-lt"/>
                <a:ea typeface="+mn-ea"/>
                <a:cs typeface="+mn-cs"/>
              </a:rPr>
            </a:br>
            <a:r>
              <a:rPr lang="ru-RU" sz="1200" b="1" i="1" kern="1200" dirty="0" smtClean="0">
                <a:solidFill>
                  <a:schemeClr val="tx1"/>
                </a:solidFill>
                <a:latin typeface="+mn-lt"/>
                <a:ea typeface="+mn-ea"/>
                <a:cs typeface="+mn-cs"/>
              </a:rPr>
              <a:t>4. Выспался – будто вновь… Родился</a:t>
            </a:r>
            <a:endParaRPr lang="ru-RU" dirty="0"/>
          </a:p>
        </p:txBody>
      </p:sp>
      <p:sp>
        <p:nvSpPr>
          <p:cNvPr id="4" name="Номер слайда 3"/>
          <p:cNvSpPr>
            <a:spLocks noGrp="1"/>
          </p:cNvSpPr>
          <p:nvPr>
            <p:ph type="sldNum" sz="quarter" idx="10"/>
          </p:nvPr>
        </p:nvSpPr>
        <p:spPr/>
        <p:txBody>
          <a:bodyPr/>
          <a:lstStyle/>
          <a:p>
            <a:fld id="{B901C727-E86F-45F1-B981-61E5B25A0504}" type="slidenum">
              <a:rPr lang="ru-RU" smtClean="0"/>
              <a:pPr/>
              <a:t>6</a:t>
            </a:fld>
            <a:endParaRPr lang="ru-RU"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Ягоды, фрукты, овощи – основные источники витаминов и минеральных веществ. Большинство витаминов не образуется в организме человека и не накапливается, а поступает только с пищей. </a:t>
            </a:r>
          </a:p>
          <a:p>
            <a:r>
              <a:rPr lang="ru-RU" sz="1200" kern="1200" dirty="0" smtClean="0">
                <a:solidFill>
                  <a:schemeClr val="tx1"/>
                </a:solidFill>
                <a:latin typeface="+mn-lt"/>
                <a:ea typeface="+mn-ea"/>
                <a:cs typeface="+mn-cs"/>
              </a:rPr>
              <a:t>Вот почему фрукты и овощи должны быть в нашем рационе каждый день и регулярно.</a:t>
            </a:r>
          </a:p>
          <a:p>
            <a:r>
              <a:rPr lang="ru-RU" sz="1200" kern="1200" dirty="0" smtClean="0">
                <a:solidFill>
                  <a:schemeClr val="tx1"/>
                </a:solidFill>
                <a:latin typeface="+mn-lt"/>
                <a:ea typeface="+mn-ea"/>
                <a:cs typeface="+mn-cs"/>
              </a:rPr>
              <a:t>Запомните, ребята, эти заповеди здоровья:</a:t>
            </a:r>
          </a:p>
          <a:p>
            <a:r>
              <a:rPr lang="ru-RU" sz="1200" kern="1200" dirty="0" smtClean="0">
                <a:solidFill>
                  <a:schemeClr val="tx1"/>
                </a:solidFill>
                <a:latin typeface="+mn-lt"/>
                <a:ea typeface="+mn-ea"/>
                <a:cs typeface="+mn-cs"/>
              </a:rPr>
              <a:t>Чтоб мудро жизнь прожить,</a:t>
            </a:r>
            <a:br>
              <a:rPr lang="ru-RU" sz="1200" kern="1200" dirty="0" smtClean="0">
                <a:solidFill>
                  <a:schemeClr val="tx1"/>
                </a:solidFill>
                <a:latin typeface="+mn-lt"/>
                <a:ea typeface="+mn-ea"/>
                <a:cs typeface="+mn-cs"/>
              </a:rPr>
            </a:br>
            <a:r>
              <a:rPr lang="ru-RU" sz="1200" kern="1200" dirty="0" smtClean="0">
                <a:solidFill>
                  <a:schemeClr val="tx1"/>
                </a:solidFill>
                <a:latin typeface="+mn-lt"/>
                <a:ea typeface="+mn-ea"/>
                <a:cs typeface="+mn-cs"/>
              </a:rPr>
              <a:t>Знать надобно немало.</a:t>
            </a:r>
            <a:br>
              <a:rPr lang="ru-RU" sz="1200" kern="1200" dirty="0" smtClean="0">
                <a:solidFill>
                  <a:schemeClr val="tx1"/>
                </a:solidFill>
                <a:latin typeface="+mn-lt"/>
                <a:ea typeface="+mn-ea"/>
                <a:cs typeface="+mn-cs"/>
              </a:rPr>
            </a:br>
            <a:r>
              <a:rPr lang="ru-RU" sz="1200" kern="1200" dirty="0" smtClean="0">
                <a:solidFill>
                  <a:schemeClr val="tx1"/>
                </a:solidFill>
                <a:latin typeface="+mn-lt"/>
                <a:ea typeface="+mn-ea"/>
                <a:cs typeface="+mn-cs"/>
              </a:rPr>
              <a:t>Два главных правила запомни для начала:</a:t>
            </a:r>
            <a:br>
              <a:rPr lang="ru-RU" sz="1200" kern="1200" dirty="0" smtClean="0">
                <a:solidFill>
                  <a:schemeClr val="tx1"/>
                </a:solidFill>
                <a:latin typeface="+mn-lt"/>
                <a:ea typeface="+mn-ea"/>
                <a:cs typeface="+mn-cs"/>
              </a:rPr>
            </a:br>
            <a:r>
              <a:rPr lang="ru-RU" sz="1200" kern="1200" dirty="0" smtClean="0">
                <a:solidFill>
                  <a:schemeClr val="tx1"/>
                </a:solidFill>
                <a:latin typeface="+mn-lt"/>
                <a:ea typeface="+mn-ea"/>
                <a:cs typeface="+mn-cs"/>
              </a:rPr>
              <a:t>Ты лучше голодай, чем, что попало есть,</a:t>
            </a:r>
            <a:br>
              <a:rPr lang="ru-RU" sz="1200" kern="1200" dirty="0" smtClean="0">
                <a:solidFill>
                  <a:schemeClr val="tx1"/>
                </a:solidFill>
                <a:latin typeface="+mn-lt"/>
                <a:ea typeface="+mn-ea"/>
                <a:cs typeface="+mn-cs"/>
              </a:rPr>
            </a:br>
            <a:r>
              <a:rPr lang="ru-RU" sz="1200" kern="1200" dirty="0" smtClean="0">
                <a:solidFill>
                  <a:schemeClr val="tx1"/>
                </a:solidFill>
                <a:latin typeface="+mn-lt"/>
                <a:ea typeface="+mn-ea"/>
                <a:cs typeface="+mn-cs"/>
              </a:rPr>
              <a:t>И лучше будь один, чем с кем попало.</a:t>
            </a:r>
            <a:br>
              <a:rPr lang="ru-RU" sz="1200" kern="1200" dirty="0" smtClean="0">
                <a:solidFill>
                  <a:schemeClr val="tx1"/>
                </a:solidFill>
                <a:latin typeface="+mn-lt"/>
                <a:ea typeface="+mn-ea"/>
                <a:cs typeface="+mn-cs"/>
              </a:rPr>
            </a:br>
            <a:r>
              <a:rPr lang="ru-RU" sz="1200" kern="1200" dirty="0" smtClean="0">
                <a:solidFill>
                  <a:schemeClr val="tx1"/>
                </a:solidFill>
                <a:latin typeface="+mn-lt"/>
                <a:ea typeface="+mn-ea"/>
                <a:cs typeface="+mn-cs"/>
              </a:rPr>
              <a:t/>
            </a:r>
            <a:br>
              <a:rPr lang="ru-RU" sz="1200" kern="1200" dirty="0" smtClean="0">
                <a:solidFill>
                  <a:schemeClr val="tx1"/>
                </a:solidFill>
                <a:latin typeface="+mn-lt"/>
                <a:ea typeface="+mn-ea"/>
                <a:cs typeface="+mn-cs"/>
              </a:rPr>
            </a:br>
            <a:endParaRPr lang="ru-RU" dirty="0"/>
          </a:p>
        </p:txBody>
      </p:sp>
      <p:sp>
        <p:nvSpPr>
          <p:cNvPr id="4" name="Номер слайда 3"/>
          <p:cNvSpPr>
            <a:spLocks noGrp="1"/>
          </p:cNvSpPr>
          <p:nvPr>
            <p:ph type="sldNum" sz="quarter" idx="10"/>
          </p:nvPr>
        </p:nvSpPr>
        <p:spPr/>
        <p:txBody>
          <a:bodyPr/>
          <a:lstStyle/>
          <a:p>
            <a:fld id="{B901C727-E86F-45F1-B981-61E5B25A0504}" type="slidenum">
              <a:rPr lang="ru-RU" smtClean="0"/>
              <a:pPr/>
              <a:t>11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20" name="Нижний колонтитул 19"/>
          <p:cNvSpPr>
            <a:spLocks noGrp="1"/>
          </p:cNvSpPr>
          <p:nvPr>
            <p:ph type="ftr" sz="quarter" idx="11"/>
          </p:nvPr>
        </p:nvSpPr>
        <p:spPr/>
        <p:txBody>
          <a:bodyPr/>
          <a:lstStyle>
            <a:extLst/>
          </a:lstStyle>
          <a:p>
            <a:endParaRPr lang="ru-RU" dirty="0"/>
          </a:p>
        </p:txBody>
      </p:sp>
      <p:sp>
        <p:nvSpPr>
          <p:cNvPr id="10" name="Номер слайда 9"/>
          <p:cNvSpPr>
            <a:spLocks noGrp="1"/>
          </p:cNvSpPr>
          <p:nvPr>
            <p:ph type="sldNum" sz="quarter" idx="12"/>
          </p:nvPr>
        </p:nvSpPr>
        <p:spPr/>
        <p:txBody>
          <a:bodyPr/>
          <a:lstStyle>
            <a:extLst/>
          </a:lstStyle>
          <a:p>
            <a:fld id="{D1466E34-778A-41B6-A826-A2EF143BD82C}" type="slidenum">
              <a:rPr lang="ru-RU" smtClean="0"/>
              <a:pPr/>
              <a:t>‹#›</a:t>
            </a:fld>
            <a:endParaRPr lang="ru-RU" dirty="0"/>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D1466E34-778A-41B6-A826-A2EF143BD82C}"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D1466E34-778A-41B6-A826-A2EF143BD82C}" type="slidenum">
              <a:rPr lang="ru-RU" smtClean="0"/>
              <a:pPr/>
              <a:t>‹#›</a:t>
            </a:fld>
            <a:endParaRPr lang="ru-RU" dirty="0"/>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D1466E34-778A-41B6-A826-A2EF143BD82C}"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8" name="Нижний колонтитул 7"/>
          <p:cNvSpPr>
            <a:spLocks noGrp="1"/>
          </p:cNvSpPr>
          <p:nvPr>
            <p:ph type="ftr" sz="quarter" idx="11"/>
          </p:nvPr>
        </p:nvSpPr>
        <p:spPr/>
        <p:txBody>
          <a:bodyPr/>
          <a:lstStyle>
            <a:extLst/>
          </a:lstStyle>
          <a:p>
            <a:endParaRPr lang="ru-RU" dirty="0"/>
          </a:p>
        </p:txBody>
      </p:sp>
      <p:sp>
        <p:nvSpPr>
          <p:cNvPr id="9" name="Номер слайда 8"/>
          <p:cNvSpPr>
            <a:spLocks noGrp="1"/>
          </p:cNvSpPr>
          <p:nvPr>
            <p:ph type="sldNum" sz="quarter" idx="12"/>
          </p:nvPr>
        </p:nvSpPr>
        <p:spPr/>
        <p:txBody>
          <a:bodyPr/>
          <a:lstStyle>
            <a:extLst/>
          </a:lstStyle>
          <a:p>
            <a:fld id="{D1466E34-778A-41B6-A826-A2EF143BD82C}"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4" name="Нижний колонтитул 3"/>
          <p:cNvSpPr>
            <a:spLocks noGrp="1"/>
          </p:cNvSpPr>
          <p:nvPr>
            <p:ph type="ftr" sz="quarter" idx="11"/>
          </p:nvPr>
        </p:nvSpPr>
        <p:spPr/>
        <p:txBody>
          <a:bodyPr/>
          <a:lstStyle>
            <a:extLst/>
          </a:lstStyle>
          <a:p>
            <a:endParaRPr lang="ru-RU" dirty="0"/>
          </a:p>
        </p:txBody>
      </p:sp>
      <p:sp>
        <p:nvSpPr>
          <p:cNvPr id="5" name="Номер слайда 4"/>
          <p:cNvSpPr>
            <a:spLocks noGrp="1"/>
          </p:cNvSpPr>
          <p:nvPr>
            <p:ph type="sldNum" sz="quarter" idx="12"/>
          </p:nvPr>
        </p:nvSpPr>
        <p:spPr/>
        <p:txBody>
          <a:bodyPr/>
          <a:lstStyle>
            <a:extLst/>
          </a:lstStyle>
          <a:p>
            <a:fld id="{D1466E34-778A-41B6-A826-A2EF143BD82C}"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Дата 1"/>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3" name="Нижний колонтитул 2"/>
          <p:cNvSpPr>
            <a:spLocks noGrp="1"/>
          </p:cNvSpPr>
          <p:nvPr>
            <p:ph type="ftr" sz="quarter" idx="11"/>
          </p:nvPr>
        </p:nvSpPr>
        <p:spPr/>
        <p:txBody>
          <a:bodyPr/>
          <a:lstStyle>
            <a:extLst/>
          </a:lstStyle>
          <a:p>
            <a:endParaRPr lang="ru-RU" dirty="0"/>
          </a:p>
        </p:txBody>
      </p:sp>
      <p:sp>
        <p:nvSpPr>
          <p:cNvPr id="4" name="Номер слайда 3"/>
          <p:cNvSpPr>
            <a:spLocks noGrp="1"/>
          </p:cNvSpPr>
          <p:nvPr>
            <p:ph type="sldNum" sz="quarter" idx="12"/>
          </p:nvPr>
        </p:nvSpPr>
        <p:spPr/>
        <p:txBody>
          <a:bodyPr/>
          <a:lstStyle>
            <a:extLst/>
          </a:lstStyle>
          <a:p>
            <a:fld id="{D1466E34-778A-41B6-A826-A2EF143BD82C}" type="slidenum">
              <a:rPr lang="ru-RU" smtClean="0"/>
              <a:pPr/>
              <a:t>‹#›</a:t>
            </a:fld>
            <a:endParaRPr lang="ru-RU" dirty="0"/>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D1466E34-778A-41B6-A826-A2EF143BD82C}"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D1466E34-778A-41B6-A826-A2EF143BD82C}" type="slidenum">
              <a:rPr lang="ru-RU" smtClean="0"/>
              <a:pPr/>
              <a:t>‹#›</a:t>
            </a:fld>
            <a:endParaRPr lang="ru-RU" dirty="0"/>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dirty="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dirty="0"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D1466E34-778A-41B6-A826-A2EF143BD82C}"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DC45724E-B391-43F5-921E-D008C99DEB7F}" type="datetimeFigureOut">
              <a:rPr lang="ru-RU" smtClean="0"/>
              <a:pPr/>
              <a:t>21.11.2017</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D1466E34-778A-41B6-A826-A2EF143BD82C}"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DC45724E-B391-43F5-921E-D008C99DEB7F}" type="datetimeFigureOut">
              <a:rPr lang="ru-RU" smtClean="0"/>
              <a:pPr/>
              <a:t>21.11.2017</a:t>
            </a:fld>
            <a:endParaRPr lang="ru-RU" dirty="0"/>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dirty="0"/>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D1466E34-778A-41B6-A826-A2EF143BD82C}" type="slidenum">
              <a:rPr lang="ru-RU" smtClean="0"/>
              <a:pPr/>
              <a:t>‹#›</a:t>
            </a:fld>
            <a:endParaRPr lang="ru-RU" dirty="0"/>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hare.yandex.ru/go.xml?service=gplus&amp;url=http://festival.1september.ru/articles/621285/&amp;title=%D0%9A%D0%BB%D0%B0%D1%81%D1%81%D0%BD%D1%8B%D0%B9%20%D1%87%D0%B0%D1%81%20%D0%BD%D0%B0%20%D1%82%D0%B5%D0%BC%D1%83%20%22%D0%97%D0%B4%D0%BE%D1%80%D0%BE%D0%B2%20%D0%B1%D1%83%D0%B4%D0%B5%D1%88%D1%8C%20%E2%80%93%20%D0%B2%D1%81%D0%B5%20%D0%B4%D0%BE%D0%B1%D1%83%D0%B4%D0%B5%D1%88%D1%8C%22"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2976" y="5786454"/>
            <a:ext cx="7858180" cy="857256"/>
          </a:xfrm>
        </p:spPr>
        <p:txBody>
          <a:bodyPr>
            <a:normAutofit fontScale="90000"/>
          </a:bodyPr>
          <a:lstStyle/>
          <a:p>
            <a:r>
              <a:rPr lang="ru-RU" dirty="0" smtClean="0"/>
              <a:t>«Здоров будешь – всё добудешь!»</a:t>
            </a:r>
            <a:endParaRPr lang="ru-RU" dirty="0"/>
          </a:p>
        </p:txBody>
      </p:sp>
      <p:sp>
        <p:nvSpPr>
          <p:cNvPr id="3" name="Подзаголовок 2"/>
          <p:cNvSpPr>
            <a:spLocks noGrp="1"/>
          </p:cNvSpPr>
          <p:nvPr>
            <p:ph type="subTitle" idx="1"/>
          </p:nvPr>
        </p:nvSpPr>
        <p:spPr>
          <a:xfrm>
            <a:off x="1142976" y="428604"/>
            <a:ext cx="7858180" cy="4572032"/>
          </a:xfrm>
        </p:spPr>
        <p:txBody>
          <a:bodyPr/>
          <a:lstStyle/>
          <a:p>
            <a:endParaRPr lang="ru-RU" dirty="0"/>
          </a:p>
        </p:txBody>
      </p:sp>
      <p:pic>
        <p:nvPicPr>
          <p:cNvPr id="7" name="Рисунок 6" descr="http://provse-i-obovsem.ru/images/raduga.jpg"/>
          <p:cNvPicPr/>
          <p:nvPr/>
        </p:nvPicPr>
        <p:blipFill>
          <a:blip r:embed="rId2"/>
          <a:srcRect/>
          <a:stretch>
            <a:fillRect/>
          </a:stretch>
        </p:blipFill>
        <p:spPr bwMode="auto">
          <a:xfrm>
            <a:off x="1142976" y="285728"/>
            <a:ext cx="7858180" cy="5357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500042"/>
            <a:ext cx="7920062" cy="328594"/>
          </a:xfrm>
        </p:spPr>
        <p:txBody>
          <a:bodyPr>
            <a:normAutofit fontScale="90000"/>
          </a:bodyPr>
          <a:lstStyle/>
          <a:p>
            <a:r>
              <a:rPr lang="ru-RU" dirty="0" smtClean="0"/>
              <a:t>        Здоровье человека.</a:t>
            </a:r>
            <a:endParaRPr lang="ru-RU" dirty="0"/>
          </a:p>
        </p:txBody>
      </p:sp>
      <p:sp>
        <p:nvSpPr>
          <p:cNvPr id="3" name="Содержимое 2"/>
          <p:cNvSpPr>
            <a:spLocks noGrp="1"/>
          </p:cNvSpPr>
          <p:nvPr>
            <p:ph idx="1"/>
          </p:nvPr>
        </p:nvSpPr>
        <p:spPr>
          <a:xfrm>
            <a:off x="1435608" y="928670"/>
            <a:ext cx="7498080" cy="5500726"/>
          </a:xfrm>
        </p:spPr>
        <p:txBody>
          <a:bodyPr>
            <a:normAutofit/>
          </a:bodyPr>
          <a:lstStyle/>
          <a:p>
            <a:pPr>
              <a:buNone/>
            </a:pPr>
            <a:r>
              <a:rPr lang="ru-RU" sz="3600" dirty="0" smtClean="0"/>
              <a:t>    </a:t>
            </a:r>
            <a:r>
              <a:rPr lang="ru-RU" sz="3600" dirty="0" smtClean="0">
                <a:solidFill>
                  <a:srgbClr val="002060"/>
                </a:solidFill>
              </a:rPr>
              <a:t>Здоровье человека – это главная ценность в жизни. Его не купить ни за какие деньги! Будучи больным, вы не сможете воплотить в жизнь свои мечты, не сможете отдать свои силы на преодоление жизненных задач, не сможете полностью реализоваться в современном мире.</a:t>
            </a:r>
            <a:endParaRPr lang="ru-RU" sz="3600" dirty="0">
              <a:solidFill>
                <a:srgbClr val="00206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52" y="142852"/>
            <a:ext cx="7715304" cy="571504"/>
          </a:xfrm>
        </p:spPr>
        <p:txBody>
          <a:bodyPr>
            <a:normAutofit fontScale="90000"/>
          </a:bodyPr>
          <a:lstStyle/>
          <a:p>
            <a:r>
              <a:rPr lang="ru-RU" dirty="0" smtClean="0"/>
              <a:t>   Здоровый образ жизни.</a:t>
            </a:r>
            <a:endParaRPr lang="ru-RU" dirty="0"/>
          </a:p>
        </p:txBody>
      </p:sp>
      <p:sp>
        <p:nvSpPr>
          <p:cNvPr id="3" name="Содержимое 2"/>
          <p:cNvSpPr>
            <a:spLocks noGrp="1"/>
          </p:cNvSpPr>
          <p:nvPr>
            <p:ph idx="1"/>
          </p:nvPr>
        </p:nvSpPr>
        <p:spPr>
          <a:xfrm>
            <a:off x="1435608" y="857232"/>
            <a:ext cx="7498080" cy="5391168"/>
          </a:xfrm>
        </p:spPr>
        <p:txBody>
          <a:bodyPr>
            <a:normAutofit fontScale="55000" lnSpcReduction="20000"/>
          </a:bodyPr>
          <a:lstStyle/>
          <a:p>
            <a:r>
              <a:rPr lang="ru-RU" dirty="0" smtClean="0">
                <a:solidFill>
                  <a:srgbClr val="002060"/>
                </a:solidFill>
              </a:rPr>
              <a:t>Хорошее здоровье – основа долгой, счастливой и полноценной жизни.</a:t>
            </a:r>
          </a:p>
          <a:p>
            <a:r>
              <a:rPr lang="ru-RU" dirty="0" smtClean="0">
                <a:solidFill>
                  <a:srgbClr val="002060"/>
                </a:solidFill>
              </a:rPr>
              <a:t>        Нужно всего лишь вести здоровый образ жизни! </a:t>
            </a:r>
          </a:p>
          <a:p>
            <a:r>
              <a:rPr lang="ru-RU" dirty="0" smtClean="0">
                <a:solidFill>
                  <a:srgbClr val="002060"/>
                </a:solidFill>
              </a:rPr>
              <a:t>        Каждый нормальный человек стремится прожить свою жизнь долго и счастливо. Но всё ли мы делаем для этого?</a:t>
            </a:r>
          </a:p>
          <a:p>
            <a:r>
              <a:rPr lang="ru-RU" dirty="0" smtClean="0">
                <a:solidFill>
                  <a:srgbClr val="002060"/>
                </a:solidFill>
              </a:rPr>
              <a:t>   Здоровый образ жизни предполагает оптимальный режим труда и отдыха, правильное питание, достаточную двигательную активность, личную гигиену, закаливание, искоренение вредных привычек, любовь к близким, позитивное восприятие жизни. Он позволяет до глубокой старости сохранять нравственное, психическое и физическое здоровье. </a:t>
            </a:r>
          </a:p>
          <a:p>
            <a:r>
              <a:rPr lang="ru-RU" dirty="0" smtClean="0">
                <a:solidFill>
                  <a:srgbClr val="002060"/>
                </a:solidFill>
              </a:rPr>
              <a:t>         Каждый молодой человек должен осознать, что здоровый образ жизни - это успех, его личный успех. </a:t>
            </a:r>
          </a:p>
          <a:p>
            <a:r>
              <a:rPr lang="ru-RU" dirty="0" smtClean="0">
                <a:solidFill>
                  <a:srgbClr val="002060"/>
                </a:solidFill>
              </a:rPr>
              <a:t>Каждый из нас при рождении получает замечательный подарок - здоровье. Поэтому привычка сохранять здоровье - это залог нормальной жизни для человека. А сформироваться эта привычка сможет только тогда, когда сам человек будет постоянно и регулярно заниматься тем, что приносит ему пользу: физической культурой, спортом, закаляться, правильно питаться и хорошо отдыхать!</a:t>
            </a:r>
          </a:p>
          <a:p>
            <a:endParaRPr lang="ru-RU" dirty="0">
              <a:solidFill>
                <a:srgbClr val="00206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654032"/>
          </a:xfrm>
        </p:spPr>
        <p:txBody>
          <a:bodyPr>
            <a:normAutofit/>
          </a:bodyPr>
          <a:lstStyle/>
          <a:p>
            <a:r>
              <a:rPr lang="ru-RU" sz="3600" dirty="0" smtClean="0"/>
              <a:t>Правила здорового образа жизни</a:t>
            </a:r>
            <a:r>
              <a:rPr lang="en-US" sz="3600" dirty="0" smtClean="0"/>
              <a:t>:</a:t>
            </a:r>
            <a:endParaRPr lang="ru-RU" sz="3600" dirty="0"/>
          </a:p>
        </p:txBody>
      </p:sp>
      <p:pic>
        <p:nvPicPr>
          <p:cNvPr id="8" name="Содержимое 7" descr="http://womanfaq.ru/uploads/posts/2013-07/1374429531_profilaktika-vrednyh-privychek-cheloveka.jpg"/>
          <p:cNvPicPr>
            <a:picLocks noGrp="1"/>
          </p:cNvPicPr>
          <p:nvPr>
            <p:ph idx="1"/>
          </p:nvPr>
        </p:nvPicPr>
        <p:blipFill>
          <a:blip r:embed="rId2"/>
          <a:srcRect t="7043" r="451"/>
          <a:stretch>
            <a:fillRect/>
          </a:stretch>
        </p:blipFill>
        <p:spPr bwMode="auto">
          <a:xfrm>
            <a:off x="2143108" y="1285860"/>
            <a:ext cx="5500726" cy="49625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428604"/>
            <a:ext cx="8143900" cy="400032"/>
          </a:xfrm>
        </p:spPr>
        <p:txBody>
          <a:bodyPr>
            <a:normAutofit fontScale="90000"/>
          </a:bodyPr>
          <a:lstStyle/>
          <a:p>
            <a:r>
              <a:rPr lang="ru-RU" dirty="0" smtClean="0"/>
              <a:t>                       Спорт</a:t>
            </a:r>
            <a:endParaRPr lang="ru-RU" dirty="0"/>
          </a:p>
        </p:txBody>
      </p:sp>
      <p:sp>
        <p:nvSpPr>
          <p:cNvPr id="3" name="Содержимое 2"/>
          <p:cNvSpPr>
            <a:spLocks noGrp="1"/>
          </p:cNvSpPr>
          <p:nvPr>
            <p:ph idx="1"/>
          </p:nvPr>
        </p:nvSpPr>
        <p:spPr>
          <a:xfrm>
            <a:off x="857224" y="928670"/>
            <a:ext cx="8134376" cy="5572164"/>
          </a:xfrm>
        </p:spPr>
        <p:txBody>
          <a:bodyPr numCol="2">
            <a:normAutofit fontScale="25000" lnSpcReduction="20000"/>
          </a:bodyPr>
          <a:lstStyle/>
          <a:p>
            <a:pPr algn="ctr">
              <a:buNone/>
            </a:pPr>
            <a:r>
              <a:rPr lang="ru-RU" sz="4300" dirty="0" smtClean="0"/>
              <a:t>                                                                       </a:t>
            </a:r>
          </a:p>
          <a:p>
            <a:pPr algn="ctr">
              <a:buNone/>
            </a:pPr>
            <a:r>
              <a:rPr lang="ru-RU" sz="4000" dirty="0" smtClean="0"/>
              <a:t>  </a:t>
            </a:r>
            <a:r>
              <a:rPr lang="ru-RU" sz="4900" dirty="0" smtClean="0">
                <a:solidFill>
                  <a:srgbClr val="002060"/>
                </a:solidFill>
              </a:rPr>
              <a:t>Регулярные физические нагрузки и физкультура важны для здорового образа жизни. Они поддерживают здоровье, предохраняют от заболеваний и, чему все больше свидетельств, замедляют процесс старения. Физкультура полезна в любом возрасте, поскольку обычная дневная активность редко может обеспечить достаточную физическую нагрузку. </a:t>
            </a:r>
          </a:p>
          <a:p>
            <a:pPr algn="ctr">
              <a:buNone/>
            </a:pPr>
            <a:r>
              <a:rPr lang="ru-RU" sz="4900" dirty="0" smtClean="0">
                <a:solidFill>
                  <a:srgbClr val="002060"/>
                </a:solidFill>
              </a:rPr>
              <a:t>   </a:t>
            </a:r>
          </a:p>
          <a:p>
            <a:pPr algn="ctr">
              <a:buNone/>
            </a:pPr>
            <a:endParaRPr lang="ru-RU" dirty="0" smtClean="0">
              <a:solidFill>
                <a:srgbClr val="002060"/>
              </a:solidFill>
            </a:endParaRPr>
          </a:p>
          <a:p>
            <a:pPr algn="ctr">
              <a:buNone/>
            </a:pPr>
            <a:endParaRPr lang="ru-RU" dirty="0" smtClean="0">
              <a:solidFill>
                <a:srgbClr val="002060"/>
              </a:solidFill>
            </a:endParaRPr>
          </a:p>
          <a:p>
            <a:pPr algn="ctr">
              <a:buNone/>
            </a:pPr>
            <a:endParaRPr lang="ru-RU"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r>
              <a:rPr lang="ru-RU" sz="4900" dirty="0" smtClean="0">
                <a:solidFill>
                  <a:srgbClr val="002060"/>
                </a:solidFill>
                <a:cs typeface="Times New Roman" pitchFamily="18" charset="0"/>
              </a:rPr>
              <a:t>Плавание – это спорт, который укрепляет все мускулы человеческого тела.</a:t>
            </a: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endParaRPr lang="ru-RU" sz="4000" dirty="0" smtClean="0">
              <a:solidFill>
                <a:srgbClr val="002060"/>
              </a:solidFill>
            </a:endParaRPr>
          </a:p>
          <a:p>
            <a:pPr algn="ctr">
              <a:buNone/>
            </a:pPr>
            <a:r>
              <a:rPr lang="ru-RU" sz="5600" dirty="0" smtClean="0">
                <a:solidFill>
                  <a:srgbClr val="002060"/>
                </a:solidFill>
              </a:rPr>
              <a:t>Катание на коньках, лыжах и санках — помогут не только "расшевелить мышцы" и снизить риск заболеваний, но и сбросить лишний вес.</a:t>
            </a:r>
            <a:endParaRPr lang="ru-RU" sz="4900" dirty="0" smtClean="0">
              <a:solidFill>
                <a:srgbClr val="002060"/>
              </a:solidFill>
            </a:endParaRPr>
          </a:p>
          <a:p>
            <a:pPr algn="ctr">
              <a:buNone/>
            </a:pPr>
            <a:endParaRPr lang="ru-RU" sz="4800" dirty="0" smtClean="0">
              <a:solidFill>
                <a:srgbClr val="002060"/>
              </a:solidFill>
            </a:endParaRPr>
          </a:p>
          <a:p>
            <a:pPr algn="ctr">
              <a:buNone/>
            </a:pPr>
            <a:r>
              <a:rPr lang="ru-RU" sz="5600" dirty="0" smtClean="0">
                <a:solidFill>
                  <a:srgbClr val="002060"/>
                </a:solidFill>
              </a:rPr>
              <a:t>Чтоб расти и закаляться</a:t>
            </a:r>
          </a:p>
          <a:p>
            <a:pPr algn="ctr">
              <a:buNone/>
            </a:pPr>
            <a:r>
              <a:rPr lang="ru-RU" sz="5600" dirty="0" smtClean="0">
                <a:solidFill>
                  <a:srgbClr val="002060"/>
                </a:solidFill>
              </a:rPr>
              <a:t>Не по дням, а по часам,</a:t>
            </a:r>
          </a:p>
          <a:p>
            <a:pPr algn="ctr">
              <a:buNone/>
            </a:pPr>
            <a:r>
              <a:rPr lang="ru-RU" sz="5600" dirty="0" smtClean="0">
                <a:solidFill>
                  <a:srgbClr val="002060"/>
                </a:solidFill>
              </a:rPr>
              <a:t>Физкультурой заниматься,</a:t>
            </a:r>
          </a:p>
          <a:p>
            <a:pPr algn="ctr">
              <a:buNone/>
            </a:pPr>
            <a:r>
              <a:rPr lang="ru-RU" sz="5600" dirty="0" smtClean="0">
                <a:solidFill>
                  <a:srgbClr val="002060"/>
                </a:solidFill>
              </a:rPr>
              <a:t>Заниматься нужно нам!</a:t>
            </a:r>
          </a:p>
          <a:p>
            <a:pPr algn="ctr">
              <a:buNone/>
            </a:pPr>
            <a:r>
              <a:rPr lang="ru-RU" sz="5600" dirty="0" smtClean="0">
                <a:solidFill>
                  <a:srgbClr val="002060"/>
                </a:solidFill>
              </a:rPr>
              <a:t>Нам пилюли и микстуру</a:t>
            </a:r>
          </a:p>
          <a:p>
            <a:pPr algn="ctr">
              <a:buNone/>
            </a:pPr>
            <a:r>
              <a:rPr lang="ru-RU" sz="5600" dirty="0" smtClean="0">
                <a:solidFill>
                  <a:srgbClr val="002060"/>
                </a:solidFill>
              </a:rPr>
              <a:t>И в мороз, и в холода</a:t>
            </a:r>
          </a:p>
          <a:p>
            <a:pPr algn="ctr">
              <a:buNone/>
            </a:pPr>
            <a:r>
              <a:rPr lang="ru-RU" sz="5600" dirty="0" smtClean="0">
                <a:solidFill>
                  <a:srgbClr val="002060"/>
                </a:solidFill>
              </a:rPr>
              <a:t>Заменяют физкультура</a:t>
            </a:r>
          </a:p>
          <a:p>
            <a:pPr algn="ctr">
              <a:buNone/>
            </a:pPr>
            <a:r>
              <a:rPr lang="ru-RU" sz="5600" dirty="0" smtClean="0">
                <a:solidFill>
                  <a:srgbClr val="002060"/>
                </a:solidFill>
              </a:rPr>
              <a:t>И холодная вода!</a:t>
            </a:r>
          </a:p>
          <a:p>
            <a:pPr algn="ctr">
              <a:buNone/>
            </a:pPr>
            <a:r>
              <a:rPr lang="ru-RU" sz="5600" dirty="0" smtClean="0">
                <a:solidFill>
                  <a:srgbClr val="002060"/>
                </a:solidFill>
              </a:rPr>
              <a:t>Не боимся мы простуды-</a:t>
            </a:r>
          </a:p>
          <a:p>
            <a:pPr algn="ctr">
              <a:buNone/>
            </a:pPr>
            <a:r>
              <a:rPr lang="ru-RU" sz="5600" dirty="0" smtClean="0">
                <a:solidFill>
                  <a:srgbClr val="002060"/>
                </a:solidFill>
              </a:rPr>
              <a:t>Нам ангина нипочем</a:t>
            </a:r>
          </a:p>
          <a:p>
            <a:pPr algn="ctr">
              <a:buNone/>
            </a:pPr>
            <a:r>
              <a:rPr lang="ru-RU" sz="5600" dirty="0" smtClean="0">
                <a:solidFill>
                  <a:srgbClr val="002060"/>
                </a:solidFill>
              </a:rPr>
              <a:t>Мы коньки и лыжи любим</a:t>
            </a:r>
          </a:p>
          <a:p>
            <a:pPr algn="ctr">
              <a:buNone/>
            </a:pPr>
            <a:r>
              <a:rPr lang="ru-RU" sz="5600" dirty="0" smtClean="0">
                <a:solidFill>
                  <a:srgbClr val="002060"/>
                </a:solidFill>
              </a:rPr>
              <a:t>Дружим с шайбой и мячом!</a:t>
            </a:r>
          </a:p>
          <a:p>
            <a:pPr algn="ctr">
              <a:buNone/>
            </a:pPr>
            <a:r>
              <a:rPr lang="ru-RU" sz="5600" dirty="0" smtClean="0">
                <a:solidFill>
                  <a:srgbClr val="002060"/>
                </a:solidFill>
              </a:rPr>
              <a:t> </a:t>
            </a:r>
          </a:p>
          <a:p>
            <a:pPr algn="ctr"/>
            <a:endParaRPr lang="ru-RU" sz="4800" dirty="0" smtClean="0">
              <a:solidFill>
                <a:srgbClr val="002060"/>
              </a:solidFill>
            </a:endParaRPr>
          </a:p>
          <a:p>
            <a:pPr algn="ctr"/>
            <a:endParaRPr lang="ru-RU" dirty="0"/>
          </a:p>
        </p:txBody>
      </p:sp>
      <p:pic>
        <p:nvPicPr>
          <p:cNvPr id="4" name="Picture 8" descr="4235829_f520"/>
          <p:cNvPicPr>
            <a:picLocks noChangeAspect="1" noChangeArrowheads="1"/>
          </p:cNvPicPr>
          <p:nvPr/>
        </p:nvPicPr>
        <p:blipFill>
          <a:blip r:embed="rId2"/>
          <a:srcRect/>
          <a:stretch>
            <a:fillRect/>
          </a:stretch>
        </p:blipFill>
        <p:spPr bwMode="auto">
          <a:xfrm>
            <a:off x="1285852" y="2285991"/>
            <a:ext cx="2873256" cy="1500199"/>
          </a:xfrm>
          <a:prstGeom prst="rect">
            <a:avLst/>
          </a:prstGeom>
          <a:noFill/>
          <a:ln w="9525">
            <a:noFill/>
            <a:miter lim="800000"/>
            <a:headEnd/>
            <a:tailEnd/>
          </a:ln>
        </p:spPr>
      </p:pic>
      <p:pic>
        <p:nvPicPr>
          <p:cNvPr id="5" name="Picture 6" descr="Football_iu_1996"/>
          <p:cNvPicPr>
            <a:picLocks noChangeAspect="1" noChangeArrowheads="1"/>
          </p:cNvPicPr>
          <p:nvPr/>
        </p:nvPicPr>
        <p:blipFill>
          <a:blip r:embed="rId3"/>
          <a:srcRect/>
          <a:stretch>
            <a:fillRect/>
          </a:stretch>
        </p:blipFill>
        <p:spPr bwMode="auto">
          <a:xfrm>
            <a:off x="6000760" y="4214818"/>
            <a:ext cx="1872000" cy="2093816"/>
          </a:xfrm>
          <a:prstGeom prst="rect">
            <a:avLst/>
          </a:prstGeom>
          <a:noFill/>
          <a:ln w="9525">
            <a:noFill/>
            <a:miter lim="800000"/>
            <a:headEnd/>
            <a:tailEnd/>
          </a:ln>
        </p:spPr>
      </p:pic>
      <p:pic>
        <p:nvPicPr>
          <p:cNvPr id="6" name="Рисунок 5" descr="http://www.mk.ru/upload/iblock_mk/475/a7/60/5d/DETAIL_PICTURE_582490.jpg"/>
          <p:cNvPicPr/>
          <p:nvPr/>
        </p:nvPicPr>
        <p:blipFill>
          <a:blip r:embed="rId4"/>
          <a:srcRect/>
          <a:stretch>
            <a:fillRect/>
          </a:stretch>
        </p:blipFill>
        <p:spPr bwMode="auto">
          <a:xfrm>
            <a:off x="1285852" y="4143380"/>
            <a:ext cx="2857520" cy="15716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439718"/>
          </a:xfrm>
        </p:spPr>
        <p:txBody>
          <a:bodyPr>
            <a:normAutofit fontScale="90000"/>
          </a:bodyPr>
          <a:lstStyle/>
          <a:p>
            <a:r>
              <a:rPr lang="ru-RU" dirty="0" smtClean="0"/>
              <a:t>    Сон</a:t>
            </a:r>
            <a:endParaRPr lang="ru-RU" dirty="0"/>
          </a:p>
        </p:txBody>
      </p:sp>
      <p:sp>
        <p:nvSpPr>
          <p:cNvPr id="3" name="Содержимое 2"/>
          <p:cNvSpPr>
            <a:spLocks noGrp="1"/>
          </p:cNvSpPr>
          <p:nvPr>
            <p:ph idx="1"/>
          </p:nvPr>
        </p:nvSpPr>
        <p:spPr>
          <a:xfrm>
            <a:off x="1500166" y="714356"/>
            <a:ext cx="7498080" cy="3786214"/>
          </a:xfrm>
        </p:spPr>
        <p:txBody>
          <a:bodyPr>
            <a:normAutofit fontScale="70000" lnSpcReduction="20000"/>
          </a:bodyPr>
          <a:lstStyle/>
          <a:p>
            <a:pPr lvl="1">
              <a:buNone/>
            </a:pPr>
            <a:endParaRPr lang="ru-RU" dirty="0" smtClean="0"/>
          </a:p>
          <a:p>
            <a:r>
              <a:rPr lang="ru-RU" sz="2000" dirty="0" smtClean="0">
                <a:solidFill>
                  <a:srgbClr val="002060"/>
                </a:solidFill>
              </a:rPr>
              <a:t>Хороший отдых обеспечивает нам также полноценный сон. </a:t>
            </a:r>
          </a:p>
          <a:p>
            <a:r>
              <a:rPr lang="ru-RU" sz="2000" dirty="0" smtClean="0">
                <a:solidFill>
                  <a:srgbClr val="002060"/>
                </a:solidFill>
              </a:rPr>
              <a:t>О том насколько сон необходим для жизнедеятельности организма, можно судить хотя бы по тому, что полное лишение сна люди  переносят гораздо тяжелее, чем голодание, и очень скоро гибнут. </a:t>
            </a:r>
          </a:p>
          <a:p>
            <a:r>
              <a:rPr lang="ru-RU" sz="2000" dirty="0" smtClean="0">
                <a:solidFill>
                  <a:srgbClr val="002060"/>
                </a:solidFill>
              </a:rPr>
              <a:t>Во сне человек отдыхает и набирается новых сил. </a:t>
            </a:r>
          </a:p>
          <a:p>
            <a:r>
              <a:rPr lang="ru-RU" sz="2000" dirty="0" smtClean="0">
                <a:solidFill>
                  <a:srgbClr val="002060"/>
                </a:solidFill>
              </a:rPr>
              <a:t>Что же влияет на глубину сна? Чтобы сон был глубоким, надо вставать и ложиться спать всегда в одно и то же время. Комнату перед сном обязательно надо проветривать, а лучше всего спать с открытой на ночь форточкой. Полезна небольшая прогулка перед сном на свежем воздухе. Мешают засыпанию яркий свет, шумные игры, громкие разговоры, длительные просмотры телепередач. Соблюдение гигиены сна позволит зарядиться бодростью, улучшит настроение. </a:t>
            </a:r>
            <a:br>
              <a:rPr lang="ru-RU" sz="2000" dirty="0" smtClean="0">
                <a:solidFill>
                  <a:srgbClr val="002060"/>
                </a:solidFill>
              </a:rPr>
            </a:br>
            <a:r>
              <a:rPr lang="ru-RU" sz="2000" b="1" i="1" u="sng" dirty="0" smtClean="0">
                <a:solidFill>
                  <a:srgbClr val="002060"/>
                </a:solidFill>
              </a:rPr>
              <a:t>Сон</a:t>
            </a:r>
            <a:r>
              <a:rPr lang="ru-RU" sz="2000" dirty="0" smtClean="0">
                <a:solidFill>
                  <a:srgbClr val="002060"/>
                </a:solidFill>
              </a:rPr>
              <a:t> очень положительно влияет на организм человека. Много споров вокруг того, сколько же надо спать человеку? Раньше утверждалось, что ребенок - 10-12 часов, подросток – 9 -10 часов, взрослый – 8 часов. Сейчас многие приходят к мнению, что это все индивидуально, некоторым нужно побольше, некоторым поменьше. Но главное – человек не должен чувствовать усталость после сна и быть бодрым весь день. В противном случае следует обратиться к врачу.</a:t>
            </a:r>
            <a:br>
              <a:rPr lang="ru-RU" sz="2000" dirty="0" smtClean="0">
                <a:solidFill>
                  <a:srgbClr val="002060"/>
                </a:solidFill>
              </a:rPr>
            </a:br>
            <a:endParaRPr lang="ru-RU" sz="2000" dirty="0">
              <a:solidFill>
                <a:srgbClr val="002060"/>
              </a:solidFill>
            </a:endParaRPr>
          </a:p>
        </p:txBody>
      </p:sp>
      <p:pic>
        <p:nvPicPr>
          <p:cNvPr id="4" name="Рисунок 3" descr="Сколько нужно спать, и что такое сон"/>
          <p:cNvPicPr/>
          <p:nvPr/>
        </p:nvPicPr>
        <p:blipFill>
          <a:blip r:embed="rId3" cstate="print"/>
          <a:srcRect/>
          <a:stretch>
            <a:fillRect/>
          </a:stretch>
        </p:blipFill>
        <p:spPr bwMode="auto">
          <a:xfrm>
            <a:off x="3000364" y="4286256"/>
            <a:ext cx="3786214" cy="24288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52" y="214290"/>
            <a:ext cx="7498080" cy="357190"/>
          </a:xfrm>
        </p:spPr>
        <p:txBody>
          <a:bodyPr>
            <a:normAutofit fontScale="90000"/>
          </a:bodyPr>
          <a:lstStyle/>
          <a:p>
            <a:r>
              <a:rPr lang="ru-RU" dirty="0" smtClean="0"/>
              <a:t>     Закаливание  </a:t>
            </a:r>
            <a:endParaRPr lang="ru-RU" dirty="0"/>
          </a:p>
        </p:txBody>
      </p:sp>
      <p:sp>
        <p:nvSpPr>
          <p:cNvPr id="3" name="Содержимое 2"/>
          <p:cNvSpPr>
            <a:spLocks noGrp="1"/>
          </p:cNvSpPr>
          <p:nvPr>
            <p:ph idx="1"/>
          </p:nvPr>
        </p:nvSpPr>
        <p:spPr>
          <a:xfrm>
            <a:off x="1435608" y="785794"/>
            <a:ext cx="7498080" cy="5643602"/>
          </a:xfrm>
        </p:spPr>
        <p:txBody>
          <a:bodyPr numCol="2">
            <a:noAutofit/>
          </a:bodyPr>
          <a:lstStyle/>
          <a:p>
            <a:pPr>
              <a:buNone/>
            </a:pPr>
            <a:r>
              <a:rPr lang="ru-RU" sz="1200" dirty="0" smtClean="0">
                <a:solidFill>
                  <a:srgbClr val="002060"/>
                </a:solidFill>
              </a:rPr>
              <a:t>          Одним из важнейших слагаемых здоровья является закаливание. С его помощью можно избежать многих болезней и на долгие годы сохранить работоспособность, умение радоваться жизни.</a:t>
            </a:r>
          </a:p>
          <a:p>
            <a:pPr>
              <a:buNone/>
            </a:pPr>
            <a:r>
              <a:rPr lang="ru-RU" sz="1200" dirty="0" smtClean="0">
                <a:solidFill>
                  <a:srgbClr val="002060"/>
                </a:solidFill>
              </a:rPr>
              <a:t>          Закаливание – приспособление организма к холоду.</a:t>
            </a:r>
          </a:p>
          <a:p>
            <a:pPr>
              <a:buNone/>
            </a:pPr>
            <a:r>
              <a:rPr lang="ru-RU" sz="1200" dirty="0" smtClean="0">
                <a:solidFill>
                  <a:srgbClr val="002060"/>
                </a:solidFill>
              </a:rPr>
              <a:t>          Закаливание – повышение устойчивости организма к неблагоприятному воздействию низкой температуры.</a:t>
            </a:r>
          </a:p>
          <a:p>
            <a:pPr>
              <a:buNone/>
            </a:pPr>
            <a:r>
              <a:rPr lang="ru-RU" sz="1200" dirty="0" smtClean="0">
                <a:solidFill>
                  <a:srgbClr val="002060"/>
                </a:solidFill>
              </a:rPr>
              <a:t>          Для того, чтобы закаливание было эффективным, следует соблюдать определенные правила:</a:t>
            </a:r>
          </a:p>
          <a:p>
            <a:pPr>
              <a:buNone/>
            </a:pPr>
            <a:r>
              <a:rPr lang="ru-RU" sz="1200" dirty="0" smtClean="0">
                <a:solidFill>
                  <a:srgbClr val="002060"/>
                </a:solidFill>
              </a:rPr>
              <a:t>          Первое правило: </a:t>
            </a:r>
            <a:br>
              <a:rPr lang="ru-RU" sz="1200" dirty="0" smtClean="0">
                <a:solidFill>
                  <a:srgbClr val="002060"/>
                </a:solidFill>
              </a:rPr>
            </a:br>
            <a:r>
              <a:rPr lang="ru-RU" sz="1200" dirty="0" smtClean="0">
                <a:solidFill>
                  <a:srgbClr val="002060"/>
                </a:solidFill>
              </a:rPr>
              <a:t>Если хочешь быть здоровым,</a:t>
            </a:r>
            <a:br>
              <a:rPr lang="ru-RU" sz="1200" dirty="0" smtClean="0">
                <a:solidFill>
                  <a:srgbClr val="002060"/>
                </a:solidFill>
              </a:rPr>
            </a:br>
            <a:r>
              <a:rPr lang="ru-RU" sz="1200" dirty="0" smtClean="0">
                <a:solidFill>
                  <a:srgbClr val="002060"/>
                </a:solidFill>
              </a:rPr>
              <a:t>Прогони подальше лень.</a:t>
            </a:r>
            <a:br>
              <a:rPr lang="ru-RU" sz="1200" dirty="0" smtClean="0">
                <a:solidFill>
                  <a:srgbClr val="002060"/>
                </a:solidFill>
              </a:rPr>
            </a:br>
            <a:r>
              <a:rPr lang="ru-RU" sz="1200" dirty="0" smtClean="0">
                <a:solidFill>
                  <a:srgbClr val="002060"/>
                </a:solidFill>
              </a:rPr>
              <a:t>Если начал закаляться,</a:t>
            </a:r>
            <a:br>
              <a:rPr lang="ru-RU" sz="1200" dirty="0" smtClean="0">
                <a:solidFill>
                  <a:srgbClr val="002060"/>
                </a:solidFill>
              </a:rPr>
            </a:br>
            <a:r>
              <a:rPr lang="ru-RU" sz="1200" dirty="0" smtClean="0">
                <a:solidFill>
                  <a:srgbClr val="002060"/>
                </a:solidFill>
              </a:rPr>
              <a:t>Закаляйся каждый день.</a:t>
            </a:r>
          </a:p>
          <a:p>
            <a:pPr>
              <a:buNone/>
            </a:pPr>
            <a:r>
              <a:rPr lang="ru-RU" sz="1200" dirty="0" smtClean="0">
                <a:solidFill>
                  <a:srgbClr val="002060"/>
                </a:solidFill>
              </a:rPr>
              <a:t>        </a:t>
            </a:r>
          </a:p>
          <a:p>
            <a:pPr>
              <a:buNone/>
            </a:pPr>
            <a:r>
              <a:rPr lang="ru-RU" sz="1200" dirty="0" smtClean="0">
                <a:solidFill>
                  <a:srgbClr val="002060"/>
                </a:solidFill>
              </a:rPr>
              <a:t>          Второе правило: </a:t>
            </a:r>
          </a:p>
          <a:p>
            <a:pPr>
              <a:buNone/>
            </a:pPr>
            <a:r>
              <a:rPr lang="ru-RU" sz="1200" dirty="0" smtClean="0">
                <a:solidFill>
                  <a:srgbClr val="002060"/>
                </a:solidFill>
              </a:rPr>
              <a:t>          Вышел сразу на мороз –</a:t>
            </a:r>
          </a:p>
          <a:p>
            <a:pPr>
              <a:buNone/>
            </a:pPr>
            <a:r>
              <a:rPr lang="ru-RU" sz="1200" dirty="0" smtClean="0">
                <a:solidFill>
                  <a:srgbClr val="002060"/>
                </a:solidFill>
              </a:rPr>
              <a:t>          Весь до косточек промёрз.</a:t>
            </a:r>
          </a:p>
          <a:p>
            <a:pPr>
              <a:buNone/>
            </a:pPr>
            <a:r>
              <a:rPr lang="ru-RU" sz="1200" dirty="0" smtClean="0">
                <a:solidFill>
                  <a:srgbClr val="002060"/>
                </a:solidFill>
              </a:rPr>
              <a:t>          Закаляйся постепенно.</a:t>
            </a:r>
          </a:p>
          <a:p>
            <a:pPr>
              <a:buNone/>
            </a:pPr>
            <a:r>
              <a:rPr lang="ru-RU" sz="1200" dirty="0" smtClean="0">
                <a:solidFill>
                  <a:srgbClr val="002060"/>
                </a:solidFill>
              </a:rPr>
              <a:t>          Это для здоровья ценно.</a:t>
            </a:r>
          </a:p>
          <a:p>
            <a:pPr>
              <a:buNone/>
            </a:pPr>
            <a:r>
              <a:rPr lang="ru-RU" sz="1200" dirty="0" smtClean="0">
                <a:solidFill>
                  <a:srgbClr val="002060"/>
                </a:solidFill>
              </a:rPr>
              <a:t> </a:t>
            </a:r>
          </a:p>
          <a:p>
            <a:pPr>
              <a:buNone/>
            </a:pPr>
            <a:endParaRPr lang="ru-RU" sz="1200" dirty="0" smtClean="0">
              <a:solidFill>
                <a:srgbClr val="002060"/>
              </a:solidFill>
            </a:endParaRPr>
          </a:p>
          <a:p>
            <a:pPr>
              <a:buNone/>
            </a:pPr>
            <a:endParaRPr lang="ru-RU" sz="1200" dirty="0" smtClean="0">
              <a:solidFill>
                <a:srgbClr val="002060"/>
              </a:solidFill>
            </a:endParaRPr>
          </a:p>
          <a:p>
            <a:pPr>
              <a:buNone/>
            </a:pPr>
            <a:r>
              <a:rPr lang="ru-RU" sz="1200" dirty="0" smtClean="0">
                <a:solidFill>
                  <a:srgbClr val="002060"/>
                </a:solidFill>
              </a:rPr>
              <a:t>       </a:t>
            </a:r>
          </a:p>
          <a:p>
            <a:pPr>
              <a:buNone/>
            </a:pPr>
            <a:endParaRPr lang="ru-RU" sz="1200" dirty="0" smtClean="0">
              <a:solidFill>
                <a:srgbClr val="002060"/>
              </a:solidFill>
            </a:endParaRPr>
          </a:p>
          <a:p>
            <a:pPr>
              <a:buNone/>
            </a:pPr>
            <a:endParaRPr lang="ru-RU" sz="1200" dirty="0" smtClean="0">
              <a:solidFill>
                <a:srgbClr val="002060"/>
              </a:solidFill>
            </a:endParaRPr>
          </a:p>
          <a:p>
            <a:pPr>
              <a:buNone/>
            </a:pPr>
            <a:endParaRPr lang="ru-RU" sz="1200" dirty="0" smtClean="0">
              <a:solidFill>
                <a:srgbClr val="002060"/>
              </a:solidFill>
            </a:endParaRPr>
          </a:p>
          <a:p>
            <a:pPr>
              <a:buNone/>
            </a:pPr>
            <a:endParaRPr lang="ru-RU" sz="1200" dirty="0" smtClean="0">
              <a:solidFill>
                <a:srgbClr val="002060"/>
              </a:solidFill>
            </a:endParaRPr>
          </a:p>
          <a:p>
            <a:pPr>
              <a:buNone/>
            </a:pPr>
            <a:endParaRPr lang="ru-RU" sz="1200" dirty="0" smtClean="0">
              <a:solidFill>
                <a:srgbClr val="002060"/>
              </a:solidFill>
            </a:endParaRPr>
          </a:p>
          <a:p>
            <a:pPr>
              <a:buNone/>
            </a:pPr>
            <a:r>
              <a:rPr lang="ru-RU" sz="1200" dirty="0" smtClean="0">
                <a:solidFill>
                  <a:srgbClr val="002060"/>
                </a:solidFill>
              </a:rPr>
              <a:t> </a:t>
            </a:r>
          </a:p>
          <a:p>
            <a:pPr>
              <a:buNone/>
            </a:pPr>
            <a:endParaRPr lang="ru-RU" sz="1200" dirty="0" smtClean="0">
              <a:solidFill>
                <a:srgbClr val="002060"/>
              </a:solidFill>
            </a:endParaRPr>
          </a:p>
          <a:p>
            <a:pPr>
              <a:buNone/>
            </a:pPr>
            <a:endParaRPr lang="ru-RU" sz="1200" dirty="0" smtClean="0">
              <a:solidFill>
                <a:srgbClr val="002060"/>
              </a:solidFill>
            </a:endParaRPr>
          </a:p>
          <a:p>
            <a:pPr>
              <a:buNone/>
            </a:pPr>
            <a:r>
              <a:rPr lang="ru-RU" sz="1200" dirty="0" smtClean="0">
                <a:solidFill>
                  <a:srgbClr val="002060"/>
                </a:solidFill>
              </a:rPr>
              <a:t>          </a:t>
            </a:r>
          </a:p>
          <a:p>
            <a:pPr>
              <a:buNone/>
            </a:pPr>
            <a:r>
              <a:rPr lang="ru-RU" sz="1200" dirty="0" smtClean="0">
                <a:solidFill>
                  <a:srgbClr val="002060"/>
                </a:solidFill>
              </a:rPr>
              <a:t>           Третье правило: </a:t>
            </a:r>
          </a:p>
          <a:p>
            <a:pPr>
              <a:buNone/>
            </a:pPr>
            <a:r>
              <a:rPr lang="ru-RU" sz="1200" dirty="0" smtClean="0">
                <a:solidFill>
                  <a:srgbClr val="002060"/>
                </a:solidFill>
              </a:rPr>
              <a:t>            Если закаляться - в радость,</a:t>
            </a:r>
          </a:p>
          <a:p>
            <a:pPr>
              <a:buNone/>
            </a:pPr>
            <a:r>
              <a:rPr lang="ru-RU" sz="1200" dirty="0" smtClean="0">
                <a:solidFill>
                  <a:srgbClr val="002060"/>
                </a:solidFill>
              </a:rPr>
              <a:t>            Вам простуда – не подружка.</a:t>
            </a:r>
          </a:p>
          <a:p>
            <a:pPr>
              <a:buNone/>
            </a:pPr>
            <a:r>
              <a:rPr lang="ru-RU" sz="1200" dirty="0" smtClean="0">
                <a:solidFill>
                  <a:srgbClr val="002060"/>
                </a:solidFill>
              </a:rPr>
              <a:t>            Вы здоровье берегите.</a:t>
            </a:r>
          </a:p>
          <a:p>
            <a:pPr>
              <a:buNone/>
            </a:pPr>
            <a:r>
              <a:rPr lang="ru-RU" sz="1200" dirty="0" smtClean="0">
                <a:solidFill>
                  <a:srgbClr val="002060"/>
                </a:solidFill>
              </a:rPr>
              <a:t>            Это, дети, не игрушка.</a:t>
            </a:r>
          </a:p>
          <a:p>
            <a:pPr>
              <a:buNone/>
            </a:pPr>
            <a:r>
              <a:rPr lang="ru-RU" sz="1200" dirty="0" smtClean="0">
                <a:solidFill>
                  <a:srgbClr val="002060"/>
                </a:solidFill>
              </a:rPr>
              <a:t>            Правила, эти помните, дети.</a:t>
            </a:r>
          </a:p>
          <a:p>
            <a:pPr>
              <a:buNone/>
            </a:pPr>
            <a:r>
              <a:rPr lang="ru-RU" sz="1200" dirty="0" smtClean="0">
                <a:solidFill>
                  <a:srgbClr val="002060"/>
                </a:solidFill>
              </a:rPr>
              <a:t>            Будьте здоровы и не болейте!</a:t>
            </a:r>
          </a:p>
          <a:p>
            <a:pPr>
              <a:buNone/>
            </a:pPr>
            <a:r>
              <a:rPr lang="ru-RU" sz="1200" dirty="0" smtClean="0">
                <a:solidFill>
                  <a:srgbClr val="002060"/>
                </a:solidFill>
              </a:rPr>
              <a:t>            Закаляйся, если хочешь быть здоров!</a:t>
            </a:r>
          </a:p>
          <a:p>
            <a:pPr>
              <a:buNone/>
            </a:pPr>
            <a:r>
              <a:rPr lang="ru-RU" sz="1200" dirty="0" smtClean="0">
                <a:solidFill>
                  <a:srgbClr val="002060"/>
                </a:solidFill>
              </a:rPr>
              <a:t> </a:t>
            </a:r>
          </a:p>
          <a:p>
            <a:endParaRPr lang="ru-RU" sz="1200" dirty="0"/>
          </a:p>
        </p:txBody>
      </p:sp>
      <p:pic>
        <p:nvPicPr>
          <p:cNvPr id="6" name="Рисунок 5" descr="http://magmens.com/uploads/posts/2014-12/1418811013_102038225_3745438_s6310_1291627826_3.jpg"/>
          <p:cNvPicPr/>
          <p:nvPr/>
        </p:nvPicPr>
        <p:blipFill>
          <a:blip r:embed="rId2"/>
          <a:srcRect/>
          <a:stretch>
            <a:fillRect/>
          </a:stretch>
        </p:blipFill>
        <p:spPr bwMode="auto">
          <a:xfrm>
            <a:off x="5357818" y="928670"/>
            <a:ext cx="3071834" cy="242889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511156"/>
          </a:xfrm>
        </p:spPr>
        <p:txBody>
          <a:bodyPr>
            <a:normAutofit fontScale="90000"/>
          </a:bodyPr>
          <a:lstStyle/>
          <a:p>
            <a:r>
              <a:rPr lang="ru-RU" dirty="0" smtClean="0"/>
              <a:t>Правильное питание.</a:t>
            </a:r>
            <a:endParaRPr lang="ru-RU" dirty="0"/>
          </a:p>
        </p:txBody>
      </p:sp>
      <p:sp>
        <p:nvSpPr>
          <p:cNvPr id="3" name="Содержимое 2"/>
          <p:cNvSpPr>
            <a:spLocks noGrp="1"/>
          </p:cNvSpPr>
          <p:nvPr>
            <p:ph idx="1"/>
          </p:nvPr>
        </p:nvSpPr>
        <p:spPr>
          <a:xfrm>
            <a:off x="1435608" y="928670"/>
            <a:ext cx="7498080" cy="5319730"/>
          </a:xfrm>
        </p:spPr>
        <p:txBody>
          <a:bodyPr>
            <a:normAutofit fontScale="85000" lnSpcReduction="20000"/>
          </a:bodyPr>
          <a:lstStyle/>
          <a:p>
            <a:r>
              <a:rPr lang="ru-RU" dirty="0" smtClean="0">
                <a:solidFill>
                  <a:srgbClr val="002060"/>
                </a:solidFill>
              </a:rPr>
              <a:t>Не менее важно для здоровья человека правильное питание.</a:t>
            </a:r>
          </a:p>
          <a:p>
            <a:r>
              <a:rPr lang="ru-RU" dirty="0" smtClean="0">
                <a:solidFill>
                  <a:srgbClr val="002060"/>
                </a:solidFill>
              </a:rPr>
              <a:t>Любой живой организм в силу жизнедеятельности клеток, тканей и органов непрерывно тратит входящие в состав организма вещества. </a:t>
            </a:r>
          </a:p>
          <a:p>
            <a:r>
              <a:rPr lang="ru-RU" dirty="0" smtClean="0">
                <a:solidFill>
                  <a:srgbClr val="002060"/>
                </a:solidFill>
              </a:rPr>
              <a:t>Для поддержания здорового образа жизни необходимо, чтобы все эти траты покрывались пищей. Совершенно естественно, что правильное питание человека должно содержать все те вещества, которые входят в состав его организма, т.е. белки, жиры, углеводы, витамины, минеральные вещества и воду.</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368280"/>
          </a:xfrm>
        </p:spPr>
        <p:txBody>
          <a:bodyPr>
            <a:normAutofit fontScale="90000"/>
          </a:bodyPr>
          <a:lstStyle/>
          <a:p>
            <a:r>
              <a:rPr lang="ru-RU" sz="4400" b="1" i="1" dirty="0" smtClean="0"/>
              <a:t>Что мы пьем</a:t>
            </a:r>
            <a:r>
              <a:rPr lang="en-US" sz="4400" b="1" i="1" dirty="0" smtClean="0"/>
              <a:t>?</a:t>
            </a:r>
            <a:endParaRPr lang="ru-RU" dirty="0"/>
          </a:p>
        </p:txBody>
      </p:sp>
      <p:sp>
        <p:nvSpPr>
          <p:cNvPr id="3" name="Содержимое 2"/>
          <p:cNvSpPr>
            <a:spLocks noGrp="1"/>
          </p:cNvSpPr>
          <p:nvPr>
            <p:ph idx="1"/>
          </p:nvPr>
        </p:nvSpPr>
        <p:spPr>
          <a:xfrm>
            <a:off x="1435608" y="714356"/>
            <a:ext cx="7498080" cy="5929354"/>
          </a:xfrm>
        </p:spPr>
        <p:txBody>
          <a:bodyPr>
            <a:normAutofit/>
          </a:bodyPr>
          <a:lstStyle/>
          <a:p>
            <a:pPr>
              <a:buNone/>
            </a:pPr>
            <a:endParaRPr lang="ru-RU" sz="800" dirty="0" smtClean="0"/>
          </a:p>
          <a:p>
            <a:pPr>
              <a:buNone/>
            </a:pPr>
            <a:r>
              <a:rPr lang="en-US" sz="800" dirty="0" smtClean="0"/>
              <a:t>         </a:t>
            </a:r>
            <a:r>
              <a:rPr lang="ru-RU" sz="800" dirty="0" smtClean="0"/>
              <a:t> </a:t>
            </a:r>
            <a:r>
              <a:rPr lang="ru-RU" sz="1100" b="1" dirty="0" smtClean="0"/>
              <a:t>Важно знать, что именно в газированных напитках может реально принести вред</a:t>
            </a:r>
            <a:r>
              <a:rPr lang="ru-RU" sz="1100" dirty="0" smtClean="0"/>
              <a:t>. Во-первых, это </a:t>
            </a:r>
            <a:r>
              <a:rPr lang="ru-RU" sz="1100" b="1" dirty="0" smtClean="0"/>
              <a:t>углеводы</a:t>
            </a:r>
            <a:r>
              <a:rPr lang="ru-RU" sz="1100" dirty="0" smtClean="0"/>
              <a:t>. В 0,33 л. Pepsi-Cola содержится 8 кусков сахара. Мало кто стал бы пить такой сладкий чай или кофе. Все эти углеводы откладываются в жировые складки и способствуют развитию диабета. В диетические газировки для минимизации калорий добавляют различные подсластители. Самый опасный из них - белок </a:t>
            </a:r>
            <a:r>
              <a:rPr lang="ru-RU" sz="1100" b="1" dirty="0" smtClean="0"/>
              <a:t>аспартам</a:t>
            </a:r>
            <a:r>
              <a:rPr lang="ru-RU" sz="1100" dirty="0" smtClean="0"/>
              <a:t>. Он в 200 раз слаще сахара, вызывает аллергию, болезни желудка, нарушения работы печени, головные боли, ослабление памяти и зрения и даже припадки. Именно подсластители являются главными секретами газированной воды - они не утоляют жажду, а наоборот вызывают аппетит. </a:t>
            </a:r>
            <a:br>
              <a:rPr lang="ru-RU" sz="1100" dirty="0" smtClean="0"/>
            </a:br>
            <a:r>
              <a:rPr lang="ru-RU" sz="1100" dirty="0" smtClean="0"/>
              <a:t>Газировка содержит кислоту, которая разъедает зубную эмаль и способствует появлению кариеса. Например, в яблочном соке кислоты содержится во много раз больше. Разница только в том, что там она натуральная, хоть и разъедает эмаль зубов, но не вымывает кальций, как это делает </a:t>
            </a:r>
            <a:r>
              <a:rPr lang="ru-RU" sz="1100" b="1" dirty="0" smtClean="0"/>
              <a:t>ортофосфорная кислота</a:t>
            </a:r>
            <a:r>
              <a:rPr lang="ru-RU" sz="1100" dirty="0" smtClean="0"/>
              <a:t> (Е338). Чаще всего в газировках используется именно она. </a:t>
            </a:r>
            <a:br>
              <a:rPr lang="ru-RU" sz="1100" dirty="0" smtClean="0"/>
            </a:br>
            <a:r>
              <a:rPr lang="ru-RU" sz="1100" dirty="0" smtClean="0"/>
              <a:t>Пожалуй, самое коварное в газированной воде - это </a:t>
            </a:r>
            <a:r>
              <a:rPr lang="ru-RU" sz="1100" b="1" dirty="0" smtClean="0"/>
              <a:t>тара</a:t>
            </a:r>
            <a:r>
              <a:rPr lang="ru-RU" sz="1100" dirty="0" smtClean="0"/>
              <a:t>. Алюминиевые банки помогают разносить опасные заразные болезни. В момент вскрытия банки в контакт с ее содержимым вступают различные виды стафилококков, а также бактерии-возбудители сальмонеллеза и энтероколита, жидкость разливается по крышке и вместе со всеми бактериями оказывается внутри нас.</a:t>
            </a:r>
            <a:br>
              <a:rPr lang="ru-RU" sz="1100" dirty="0" smtClean="0"/>
            </a:br>
            <a:r>
              <a:rPr lang="ru-RU" sz="1100" dirty="0" smtClean="0"/>
              <a:t>Единственный безвредный компонент газировок - вода. Мертвая, безжизненная, дистиллированная, чтобы ее естественный вкус не нарушал вкус напитка, чтобы лимонад, производимый в любой точке земного шара, соответствовал строгому стандарту. </a:t>
            </a:r>
            <a:br>
              <a:rPr lang="ru-RU" sz="1100" dirty="0" smtClean="0"/>
            </a:br>
            <a:r>
              <a:rPr lang="ru-RU" sz="1100" b="1" dirty="0" smtClean="0"/>
              <a:t>Чтобы уменьшить вред от любой газировки, в том числе и от Pepsi, необходимо следовать простым правилам</a:t>
            </a:r>
            <a:r>
              <a:rPr lang="ru-RU" sz="1100" dirty="0" smtClean="0"/>
              <a:t>:</a:t>
            </a:r>
            <a:br>
              <a:rPr lang="ru-RU" sz="1100" dirty="0" smtClean="0"/>
            </a:br>
            <a:r>
              <a:rPr lang="ru-RU" sz="1100" dirty="0" smtClean="0"/>
              <a:t/>
            </a:r>
            <a:br>
              <a:rPr lang="ru-RU" sz="1100" dirty="0" smtClean="0"/>
            </a:br>
            <a:r>
              <a:rPr lang="ru-RU" sz="1100" dirty="0" smtClean="0"/>
              <a:t>1. Пейте ее охлаждённой. Разрушение эмали зубов зависит и от температуры напитка. В Америке газировки пьют больше, чем в Европе, но ее всегда подают со льдом, и повреждений зубов у американских детей меньше.</a:t>
            </a:r>
            <a:br>
              <a:rPr lang="ru-RU" sz="1100" dirty="0" smtClean="0"/>
            </a:br>
            <a:r>
              <a:rPr lang="ru-RU" sz="1100" dirty="0" smtClean="0"/>
              <a:t/>
            </a:r>
            <a:br>
              <a:rPr lang="ru-RU" sz="1100" dirty="0" smtClean="0"/>
            </a:br>
            <a:r>
              <a:rPr lang="ru-RU" sz="1100" dirty="0" smtClean="0"/>
              <a:t>2. Пейте через трубочку, чтобы избегать контакта с банкой.</a:t>
            </a:r>
            <a:br>
              <a:rPr lang="ru-RU" sz="1100" dirty="0" smtClean="0"/>
            </a:br>
            <a:r>
              <a:rPr lang="ru-RU" sz="1100" dirty="0" smtClean="0"/>
              <a:t/>
            </a:r>
            <a:br>
              <a:rPr lang="ru-RU" sz="1100" dirty="0" smtClean="0"/>
            </a:br>
            <a:r>
              <a:rPr lang="ru-RU" sz="1100" dirty="0" smtClean="0"/>
              <a:t>3. Ограничьтесь одним стаканом 1-2 раза в неделю.</a:t>
            </a:r>
            <a:br>
              <a:rPr lang="ru-RU" sz="1100" dirty="0" smtClean="0"/>
            </a:br>
            <a:r>
              <a:rPr lang="ru-RU" sz="1100" dirty="0" smtClean="0"/>
              <a:t/>
            </a:r>
            <a:br>
              <a:rPr lang="ru-RU" sz="1100" dirty="0" smtClean="0"/>
            </a:br>
            <a:r>
              <a:rPr lang="ru-RU" sz="1100" dirty="0" smtClean="0"/>
              <a:t>4. Откажитесь от газировки, если страдаете ожирением, диабетом, гастритом, язвой.</a:t>
            </a:r>
            <a:br>
              <a:rPr lang="ru-RU" sz="1100" dirty="0" smtClean="0"/>
            </a:br>
            <a:r>
              <a:rPr lang="ru-RU" sz="1100" dirty="0" smtClean="0"/>
              <a:t/>
            </a:r>
            <a:br>
              <a:rPr lang="ru-RU" sz="1100" dirty="0" smtClean="0"/>
            </a:br>
            <a:r>
              <a:rPr lang="ru-RU" sz="1100" dirty="0" smtClean="0"/>
              <a:t>5. Не давайте газировку детям до 3 лет.</a:t>
            </a:r>
            <a:r>
              <a:rPr lang="ru-RU" sz="800" dirty="0" smtClean="0"/>
              <a:t/>
            </a:r>
            <a:br>
              <a:rPr lang="ru-RU" sz="800" dirty="0" smtClean="0"/>
            </a:br>
            <a:endParaRPr lang="ru-RU" sz="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439718"/>
          </a:xfrm>
        </p:spPr>
        <p:txBody>
          <a:bodyPr>
            <a:normAutofit fontScale="90000"/>
          </a:bodyPr>
          <a:lstStyle/>
          <a:p>
            <a:r>
              <a:rPr lang="ru-RU" b="1" i="1" dirty="0" smtClean="0"/>
              <a:t>Что мы едим?</a:t>
            </a:r>
            <a:endParaRPr lang="ru-RU" dirty="0"/>
          </a:p>
        </p:txBody>
      </p:sp>
      <p:sp>
        <p:nvSpPr>
          <p:cNvPr id="3" name="Содержимое 2"/>
          <p:cNvSpPr>
            <a:spLocks noGrp="1"/>
          </p:cNvSpPr>
          <p:nvPr>
            <p:ph idx="1"/>
          </p:nvPr>
        </p:nvSpPr>
        <p:spPr>
          <a:xfrm>
            <a:off x="1435608" y="785794"/>
            <a:ext cx="7498080" cy="5786478"/>
          </a:xfrm>
        </p:spPr>
        <p:txBody>
          <a:bodyPr>
            <a:normAutofit fontScale="40000" lnSpcReduction="20000"/>
          </a:bodyPr>
          <a:lstStyle/>
          <a:p>
            <a:r>
              <a:rPr lang="ru-RU" dirty="0" smtClean="0">
                <a:solidFill>
                  <a:srgbClr val="002060"/>
                </a:solidFill>
              </a:rPr>
              <a:t>Теперь поговорим о беде современных детей - это вечно валяющиеся пакетики из-под чипсов и сухариков и в довольно больших количествах, поэтому нельзя не заострить внимание на том, </a:t>
            </a:r>
            <a:r>
              <a:rPr lang="ru-RU" b="1" dirty="0" smtClean="0">
                <a:solidFill>
                  <a:srgbClr val="002060"/>
                </a:solidFill>
              </a:rPr>
              <a:t>ч</a:t>
            </a:r>
            <a:r>
              <a:rPr lang="ru-RU" b="1" i="1" dirty="0" smtClean="0">
                <a:solidFill>
                  <a:srgbClr val="002060"/>
                </a:solidFill>
              </a:rPr>
              <a:t>то мы едим?</a:t>
            </a:r>
            <a:r>
              <a:rPr lang="ru-RU" dirty="0" smtClean="0">
                <a:solidFill>
                  <a:srgbClr val="002060"/>
                </a:solidFill>
              </a:rPr>
              <a:t/>
            </a:r>
            <a:br>
              <a:rPr lang="ru-RU" dirty="0" smtClean="0">
                <a:solidFill>
                  <a:srgbClr val="002060"/>
                </a:solidFill>
              </a:rPr>
            </a:br>
            <a:r>
              <a:rPr lang="ru-RU" dirty="0" smtClean="0">
                <a:solidFill>
                  <a:srgbClr val="002060"/>
                </a:solidFill>
              </a:rPr>
              <a:t/>
            </a:r>
            <a:br>
              <a:rPr lang="ru-RU" dirty="0" smtClean="0">
                <a:solidFill>
                  <a:srgbClr val="002060"/>
                </a:solidFill>
              </a:rPr>
            </a:br>
            <a:r>
              <a:rPr lang="ru-RU" dirty="0" smtClean="0">
                <a:solidFill>
                  <a:srgbClr val="002060"/>
                </a:solidFill>
              </a:rPr>
              <a:t>Вкусовые качества чипсов и сухариков достигаются за счет применения различных ароматизаторов (правда фирмы-производители почему-то называют их специями). Поэтому существуют всевозможные «чипсовые» и «сухариковые» разновидности, что называется, «на любителя». </a:t>
            </a:r>
            <a:br>
              <a:rPr lang="ru-RU" dirty="0" smtClean="0">
                <a:solidFill>
                  <a:srgbClr val="002060"/>
                </a:solidFill>
              </a:rPr>
            </a:br>
            <a:r>
              <a:rPr lang="ru-RU" dirty="0" smtClean="0">
                <a:solidFill>
                  <a:srgbClr val="002060"/>
                </a:solidFill>
              </a:rPr>
              <a:t/>
            </a:r>
            <a:br>
              <a:rPr lang="ru-RU" dirty="0" smtClean="0">
                <a:solidFill>
                  <a:srgbClr val="002060"/>
                </a:solidFill>
              </a:rPr>
            </a:br>
            <a:r>
              <a:rPr lang="ru-RU" dirty="0" smtClean="0">
                <a:solidFill>
                  <a:srgbClr val="002060"/>
                </a:solidFill>
              </a:rPr>
              <a:t>Существуют и чипсы без привкусов, т.е. со своим натуральным вкусом, но по статистике, большинство наших с вами соотечественников предпочитают, есть чипсы с добавками: сыром, беконом, грибами, икрой. Стоит ли сегодня говорить, что на самом деле никакой икры нет - ее вкус и запах придали чипсам с помощью ароматизаторов. Больше всего надежды, что вкус и запах получен без применения синтетических добавок, если чипсы пахнут луком или чесноком. Хотя все равно шансы невелики. Чаще всего вкус у чипсов искусственный. Тоже самое в полной мере относится и к сухарикам. В этом вам помогут убедиться знакомые буквочки «Е», указанные в составе продукта и чипсов и сухариков. </a:t>
            </a:r>
            <a:br>
              <a:rPr lang="ru-RU" dirty="0" smtClean="0">
                <a:solidFill>
                  <a:srgbClr val="002060"/>
                </a:solidFill>
              </a:rPr>
            </a:br>
            <a:r>
              <a:rPr lang="ru-RU" dirty="0" smtClean="0">
                <a:solidFill>
                  <a:srgbClr val="002060"/>
                </a:solidFill>
              </a:rPr>
              <a:t>Вы ещё хотите чипсов и сухариков, приготовленных на дешевых гидрогенизированных жирах, притрушенных огромным количеством химикатов под названием «пищевые добавки» и содержащих огромные количества канцерогена-акриламида? Рацион школьников обязательно должен содержать витамины, так как они повышают сопротивляемость организма к инфекционным заболеваниям. Поэтому нужно употреблять зелень, фрукты, овощные и фруктовые соки. Соблюдая режим питания, ни в коем случае нельзя переедать. Ученики, страдающие ожирением, чаще болеют, тяжело переносят любое заболевание. </a:t>
            </a:r>
          </a:p>
          <a:p>
            <a:pPr>
              <a:buNone/>
            </a:pPr>
            <a:r>
              <a:rPr lang="ru-RU" dirty="0" smtClean="0">
                <a:solidFill>
                  <a:srgbClr val="002060"/>
                </a:solidFill>
              </a:rPr>
              <a:t> </a:t>
            </a:r>
          </a:p>
          <a:p>
            <a:r>
              <a:rPr lang="ru-RU" dirty="0" smtClean="0">
                <a:solidFill>
                  <a:srgbClr val="002060"/>
                </a:solidFill>
              </a:rPr>
              <a:t>Эй, дружок, остановись,</a:t>
            </a:r>
          </a:p>
          <a:p>
            <a:r>
              <a:rPr lang="ru-RU" dirty="0" smtClean="0">
                <a:solidFill>
                  <a:srgbClr val="002060"/>
                </a:solidFill>
              </a:rPr>
              <a:t>От мучного откажись! От жирной пищи откажись,</a:t>
            </a:r>
          </a:p>
          <a:p>
            <a:r>
              <a:rPr lang="ru-RU" dirty="0" smtClean="0">
                <a:solidFill>
                  <a:srgbClr val="002060"/>
                </a:solidFill>
              </a:rPr>
              <a:t>На столе пусть будут  – Зелень, овощи и фрукты -</a:t>
            </a:r>
          </a:p>
          <a:p>
            <a:r>
              <a:rPr lang="ru-RU" dirty="0" smtClean="0">
                <a:solidFill>
                  <a:srgbClr val="002060"/>
                </a:solidFill>
              </a:rPr>
              <a:t>Вот полезные продукты. </a:t>
            </a:r>
          </a:p>
          <a:p>
            <a:pPr>
              <a:buNone/>
            </a:pPr>
            <a:r>
              <a:rPr lang="ru-RU" dirty="0" smtClean="0">
                <a:solidFill>
                  <a:srgbClr val="002060"/>
                </a:solidFill>
              </a:rPr>
              <a:t> </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368280"/>
          </a:xfrm>
        </p:spPr>
        <p:txBody>
          <a:bodyPr>
            <a:normAutofit fontScale="90000"/>
          </a:bodyPr>
          <a:lstStyle/>
          <a:p>
            <a:r>
              <a:rPr lang="ru-RU" dirty="0" smtClean="0"/>
              <a:t>Полезные качества продукта</a:t>
            </a:r>
            <a:endParaRPr lang="ru-RU" dirty="0"/>
          </a:p>
        </p:txBody>
      </p:sp>
      <p:sp>
        <p:nvSpPr>
          <p:cNvPr id="3" name="Содержимое 2"/>
          <p:cNvSpPr>
            <a:spLocks noGrp="1"/>
          </p:cNvSpPr>
          <p:nvPr>
            <p:ph idx="1"/>
          </p:nvPr>
        </p:nvSpPr>
        <p:spPr>
          <a:xfrm>
            <a:off x="1435608" y="714356"/>
            <a:ext cx="7498080" cy="5929354"/>
          </a:xfrm>
        </p:spPr>
        <p:txBody>
          <a:bodyPr>
            <a:normAutofit fontScale="25000" lnSpcReduction="20000"/>
          </a:bodyPr>
          <a:lstStyle/>
          <a:p>
            <a:pPr lvl="0">
              <a:buNone/>
            </a:pPr>
            <a:r>
              <a:rPr lang="ru-RU" sz="4200" dirty="0" smtClean="0"/>
              <a:t/>
            </a:r>
            <a:br>
              <a:rPr lang="ru-RU" sz="4200" dirty="0" smtClean="0"/>
            </a:br>
            <a:r>
              <a:rPr lang="ru-RU" sz="4200" i="1" dirty="0" smtClean="0">
                <a:solidFill>
                  <a:srgbClr val="002060"/>
                </a:solidFill>
              </a:rPr>
              <a:t>Зелень – хорошая профилактика инфаркта, улучшает водный баланс, благотворно влияет при малокровии, авитаминозе.</a:t>
            </a:r>
            <a:r>
              <a:rPr lang="ru-RU" sz="4200" b="1" dirty="0" smtClean="0">
                <a:solidFill>
                  <a:srgbClr val="002060"/>
                </a:solidFill>
              </a:rPr>
              <a:t> Салат, укроп, петрушка.</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Древние греки и римляне не обходились без него ни в будни, ни в праздники. Высокие пищевые и целебные достоинства этого растения определяют более чем сорок вкусовых, витаминных и биологически активных веществ. Исследования американских ученых показали, что корни этого растения – идеальное средство для снижения артериального давления.</a:t>
            </a:r>
            <a:r>
              <a:rPr lang="ru-RU" sz="4200" b="1" dirty="0" smtClean="0">
                <a:solidFill>
                  <a:srgbClr val="002060"/>
                </a:solidFill>
              </a:rPr>
              <a:t> Сельдерей.</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В клубнях этого растения витаминов С и В вдвое, а солей железа втрое больше, чем в картофельных. Особенно полезно это растение для больных диабетом, страдающих малокровием, нарушениями обмена веществ и желудочными заболеваниями.</a:t>
            </a:r>
            <a:r>
              <a:rPr lang="ru-RU" sz="4200" b="1" dirty="0" smtClean="0">
                <a:solidFill>
                  <a:srgbClr val="002060"/>
                </a:solidFill>
              </a:rPr>
              <a:t> Топинамбур.</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Употребление этого овоща очень полезно для зрения и для профилактики раковых заболеваний. </a:t>
            </a:r>
            <a:r>
              <a:rPr lang="ru-RU" sz="4200" b="1" dirty="0" smtClean="0">
                <a:solidFill>
                  <a:srgbClr val="002060"/>
                </a:solidFill>
              </a:rPr>
              <a:t>Морковь</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Этот овощ улучшает обмен холестерина и является сильным антиаллергеном.</a:t>
            </a:r>
            <a:r>
              <a:rPr lang="ru-RU" sz="4200" b="1" dirty="0" smtClean="0">
                <a:solidFill>
                  <a:srgbClr val="002060"/>
                </a:solidFill>
              </a:rPr>
              <a:t> Капуста</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А этот овощ улучшает работу кишечника, снижает артериальное давление. Наличие йода в этом корнеплоде делает ее ценным для профилактики заболевания щитовидной железы и укрепления иммунитета. Обеспечивает организм фосфором, калием, кальцием, натрием и хлором.</a:t>
            </a:r>
            <a:r>
              <a:rPr lang="ru-RU" sz="4200" b="1" dirty="0" smtClean="0">
                <a:solidFill>
                  <a:srgbClr val="002060"/>
                </a:solidFill>
              </a:rPr>
              <a:t> Свекла </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Этот овощ малокалориен, зато в нем много фолиевой кислоты, а это значит, что он ускоряет вывод из организма холестерина, избытка воды и поваренной соли, усиливает способность инсулина понижать уровень сахара и способствует процессу образования эритроцитов в крови.</a:t>
            </a:r>
            <a:r>
              <a:rPr lang="ru-RU" sz="4200" b="1" dirty="0" smtClean="0">
                <a:solidFill>
                  <a:srgbClr val="002060"/>
                </a:solidFill>
              </a:rPr>
              <a:t> Баклажаны</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Обладают общеукрепляющим действием. Хороши для почек, сердечно-сосудистой системы. Обмена веществ.</a:t>
            </a:r>
            <a:r>
              <a:rPr lang="ru-RU" sz="4200" b="1" dirty="0" smtClean="0">
                <a:solidFill>
                  <a:srgbClr val="002060"/>
                </a:solidFill>
              </a:rPr>
              <a:t> Яблоки</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Повышают прочность капиллярных сосудов, оказывают противосклеротическое действие, способствует выведению из организма воды и поваренной соли.</a:t>
            </a:r>
            <a:r>
              <a:rPr lang="ru-RU" sz="4200" b="1" dirty="0" smtClean="0">
                <a:solidFill>
                  <a:srgbClr val="002060"/>
                </a:solidFill>
              </a:rPr>
              <a:t> Груши</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Общеукрепляющие фрукты, полезные при малокровии.</a:t>
            </a:r>
            <a:r>
              <a:rPr lang="ru-RU" sz="4200" b="1" dirty="0" smtClean="0">
                <a:solidFill>
                  <a:srgbClr val="002060"/>
                </a:solidFill>
              </a:rPr>
              <a:t> Вишня, черешня</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Улучшает пищеварение при атеросклерозе и гипертонической болезни.</a:t>
            </a:r>
            <a:r>
              <a:rPr lang="ru-RU" sz="4200" b="1" dirty="0" smtClean="0">
                <a:solidFill>
                  <a:srgbClr val="002060"/>
                </a:solidFill>
              </a:rPr>
              <a:t> Малина</a:t>
            </a:r>
            <a:endParaRPr lang="ru-RU" sz="4200" dirty="0" smtClean="0">
              <a:solidFill>
                <a:srgbClr val="002060"/>
              </a:solidFill>
            </a:endParaRPr>
          </a:p>
          <a:p>
            <a:pPr lvl="0">
              <a:buNone/>
            </a:pPr>
            <a:r>
              <a:rPr lang="ru-RU" sz="4200" dirty="0" smtClean="0">
                <a:solidFill>
                  <a:srgbClr val="002060"/>
                </a:solidFill>
              </a:rPr>
              <a:t/>
            </a:r>
            <a:br>
              <a:rPr lang="ru-RU" sz="4200" dirty="0" smtClean="0">
                <a:solidFill>
                  <a:srgbClr val="002060"/>
                </a:solidFill>
              </a:rPr>
            </a:br>
            <a:r>
              <a:rPr lang="ru-RU" sz="4200" i="1" dirty="0" smtClean="0">
                <a:solidFill>
                  <a:srgbClr val="002060"/>
                </a:solidFill>
              </a:rPr>
              <a:t>Богата общеукрепляющим витамином С.</a:t>
            </a:r>
            <a:r>
              <a:rPr lang="ru-RU" sz="4200" b="1" dirty="0" smtClean="0">
                <a:solidFill>
                  <a:srgbClr val="002060"/>
                </a:solidFill>
              </a:rPr>
              <a:t> Черная смородина</a:t>
            </a:r>
            <a:endParaRPr lang="ru-RU" sz="4200" dirty="0" smtClean="0">
              <a:solidFill>
                <a:srgbClr val="002060"/>
              </a:solidFill>
            </a:endParaRPr>
          </a:p>
          <a:p>
            <a:pPr>
              <a:buNone/>
            </a:pPr>
            <a:r>
              <a:rPr lang="ru-RU" sz="4200" dirty="0" smtClean="0">
                <a:solidFill>
                  <a:srgbClr val="002060"/>
                </a:solidFill>
              </a:rPr>
              <a:t> </a:t>
            </a:r>
          </a:p>
          <a:p>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368280"/>
          </a:xfrm>
        </p:spPr>
        <p:txBody>
          <a:bodyPr>
            <a:normAutofit fontScale="90000"/>
          </a:bodyPr>
          <a:lstStyle/>
          <a:p>
            <a:r>
              <a:rPr lang="ru-RU" dirty="0" smtClean="0"/>
              <a:t>Работа за компьютером.</a:t>
            </a:r>
            <a:endParaRPr lang="ru-RU" dirty="0"/>
          </a:p>
        </p:txBody>
      </p:sp>
      <p:sp>
        <p:nvSpPr>
          <p:cNvPr id="3" name="Содержимое 2"/>
          <p:cNvSpPr>
            <a:spLocks noGrp="1"/>
          </p:cNvSpPr>
          <p:nvPr>
            <p:ph idx="1"/>
          </p:nvPr>
        </p:nvSpPr>
        <p:spPr>
          <a:xfrm>
            <a:off x="1435608" y="785794"/>
            <a:ext cx="7498080" cy="5857916"/>
          </a:xfrm>
        </p:spPr>
        <p:txBody>
          <a:bodyPr>
            <a:noAutofit/>
          </a:bodyPr>
          <a:lstStyle/>
          <a:p>
            <a:pPr>
              <a:buNone/>
            </a:pPr>
            <a:r>
              <a:rPr lang="ru-RU" sz="1100" b="1" dirty="0" smtClean="0">
                <a:solidFill>
                  <a:srgbClr val="002060"/>
                </a:solidFill>
              </a:rPr>
              <a:t>          </a:t>
            </a:r>
            <a:r>
              <a:rPr lang="ru-RU" sz="1400" b="1" u="sng" dirty="0" smtClean="0">
                <a:solidFill>
                  <a:srgbClr val="002060"/>
                </a:solidFill>
              </a:rPr>
              <a:t>Активная деятельность и активный отдых.</a:t>
            </a:r>
            <a:r>
              <a:rPr lang="ru-RU" sz="1400" dirty="0" smtClean="0">
                <a:solidFill>
                  <a:srgbClr val="002060"/>
                </a:solidFill>
              </a:rPr>
              <a:t/>
            </a:r>
            <a:br>
              <a:rPr lang="ru-RU" sz="1400" dirty="0" smtClean="0">
                <a:solidFill>
                  <a:srgbClr val="002060"/>
                </a:solidFill>
              </a:rPr>
            </a:br>
            <a:r>
              <a:rPr lang="ru-RU" sz="1400" dirty="0" smtClean="0">
                <a:solidFill>
                  <a:srgbClr val="002060"/>
                </a:solidFill>
              </a:rPr>
              <a:t>Сидячий образ жизни – это одна из ведущих 10-и причин смерти и инвалидности во всем мире. Вы знаете, что в наше время сидячий образ жизни связан в первую очередь с работой за компьютером. Но он приносит не только пользу, но, при неумелом подходе и вред.</a:t>
            </a:r>
            <a:br>
              <a:rPr lang="ru-RU" sz="1400" dirty="0" smtClean="0">
                <a:solidFill>
                  <a:srgbClr val="002060"/>
                </a:solidFill>
              </a:rPr>
            </a:br>
            <a:r>
              <a:rPr lang="ru-RU" sz="1400" b="1" u="sng" dirty="0" smtClean="0">
                <a:solidFill>
                  <a:srgbClr val="002060"/>
                </a:solidFill>
              </a:rPr>
              <a:t>Основные вредные факторы, действующие на человека за компьютером</a:t>
            </a:r>
            <a:r>
              <a:rPr lang="ru-RU" sz="1400" u="sng" dirty="0" smtClean="0">
                <a:solidFill>
                  <a:srgbClr val="002060"/>
                </a:solidFill>
              </a:rPr>
              <a:t>:</a:t>
            </a:r>
            <a:r>
              <a:rPr lang="ru-RU" sz="1400" dirty="0" smtClean="0">
                <a:solidFill>
                  <a:srgbClr val="002060"/>
                </a:solidFill>
              </a:rPr>
              <a:t/>
            </a:r>
            <a:br>
              <a:rPr lang="ru-RU" sz="1400" dirty="0" smtClean="0">
                <a:solidFill>
                  <a:srgbClr val="002060"/>
                </a:solidFill>
              </a:rPr>
            </a:br>
            <a:endParaRPr lang="ru-RU" sz="1400" dirty="0" smtClean="0">
              <a:solidFill>
                <a:srgbClr val="002060"/>
              </a:solidFill>
            </a:endParaRPr>
          </a:p>
          <a:p>
            <a:pPr>
              <a:buNone/>
            </a:pPr>
            <a:r>
              <a:rPr lang="ru-RU" sz="1400" dirty="0" smtClean="0">
                <a:solidFill>
                  <a:srgbClr val="002060"/>
                </a:solidFill>
              </a:rPr>
              <a:t>         сидячее положение в течение длительного времени; </a:t>
            </a:r>
            <a:br>
              <a:rPr lang="ru-RU" sz="1400" dirty="0" smtClean="0">
                <a:solidFill>
                  <a:srgbClr val="002060"/>
                </a:solidFill>
              </a:rPr>
            </a:br>
            <a:r>
              <a:rPr lang="ru-RU" sz="1400" dirty="0" smtClean="0">
                <a:solidFill>
                  <a:srgbClr val="002060"/>
                </a:solidFill>
              </a:rPr>
              <a:t>воздействие электромагнитного излучения монитора; </a:t>
            </a:r>
            <a:br>
              <a:rPr lang="ru-RU" sz="1400" dirty="0" smtClean="0">
                <a:solidFill>
                  <a:srgbClr val="002060"/>
                </a:solidFill>
              </a:rPr>
            </a:br>
            <a:r>
              <a:rPr lang="ru-RU" sz="1400" dirty="0" smtClean="0">
                <a:solidFill>
                  <a:srgbClr val="002060"/>
                </a:solidFill>
              </a:rPr>
              <a:t>утомление глаз, нагрузка на зрение; </a:t>
            </a:r>
            <a:br>
              <a:rPr lang="ru-RU" sz="1400" dirty="0" smtClean="0">
                <a:solidFill>
                  <a:srgbClr val="002060"/>
                </a:solidFill>
              </a:rPr>
            </a:br>
            <a:r>
              <a:rPr lang="ru-RU" sz="1400" dirty="0" smtClean="0">
                <a:solidFill>
                  <a:srgbClr val="002060"/>
                </a:solidFill>
              </a:rPr>
              <a:t>перегрузка суставов кистей; </a:t>
            </a:r>
            <a:br>
              <a:rPr lang="ru-RU" sz="1400" dirty="0" smtClean="0">
                <a:solidFill>
                  <a:srgbClr val="002060"/>
                </a:solidFill>
              </a:rPr>
            </a:br>
            <a:r>
              <a:rPr lang="ru-RU" sz="1400" dirty="0" smtClean="0">
                <a:solidFill>
                  <a:srgbClr val="002060"/>
                </a:solidFill>
              </a:rPr>
              <a:t>стресс при потере информации. </a:t>
            </a:r>
            <a:br>
              <a:rPr lang="ru-RU" sz="1400" dirty="0" smtClean="0">
                <a:solidFill>
                  <a:srgbClr val="002060"/>
                </a:solidFill>
              </a:rPr>
            </a:br>
            <a:endParaRPr lang="ru-RU" sz="1400" dirty="0" smtClean="0">
              <a:solidFill>
                <a:srgbClr val="002060"/>
              </a:solidFill>
            </a:endParaRPr>
          </a:p>
          <a:p>
            <a:pPr>
              <a:buNone/>
            </a:pPr>
            <a:endParaRPr lang="ru-RU" sz="1400" b="1" dirty="0" smtClean="0">
              <a:solidFill>
                <a:srgbClr val="002060"/>
              </a:solidFill>
            </a:endParaRPr>
          </a:p>
          <a:p>
            <a:pPr>
              <a:buNone/>
            </a:pPr>
            <a:r>
              <a:rPr lang="ru-RU" sz="1400" b="1" dirty="0" smtClean="0">
                <a:solidFill>
                  <a:srgbClr val="002060"/>
                </a:solidFill>
              </a:rPr>
              <a:t>        Сидячее положение</a:t>
            </a:r>
            <a:r>
              <a:rPr lang="ru-RU" sz="1400" dirty="0" smtClean="0">
                <a:solidFill>
                  <a:srgbClr val="002060"/>
                </a:solidFill>
              </a:rPr>
              <a:t>.</a:t>
            </a:r>
            <a:br>
              <a:rPr lang="ru-RU" sz="1400" dirty="0" smtClean="0">
                <a:solidFill>
                  <a:srgbClr val="002060"/>
                </a:solidFill>
              </a:rPr>
            </a:br>
            <a:r>
              <a:rPr lang="ru-RU" sz="1400" dirty="0" smtClean="0">
                <a:solidFill>
                  <a:srgbClr val="002060"/>
                </a:solidFill>
              </a:rPr>
              <a:t>Казалось бы, за компьютером человек сидит в расслабленной позе, однако она является для организма вынужденной и неприятной: напряжены шея, мышцы головы, руки и плечи, отсюда </a:t>
            </a:r>
            <a:r>
              <a:rPr lang="ru-RU" sz="1400" u="sng" dirty="0" smtClean="0">
                <a:solidFill>
                  <a:srgbClr val="7030A0"/>
                </a:solidFill>
              </a:rPr>
              <a:t>остеохондроз</a:t>
            </a:r>
            <a:r>
              <a:rPr lang="ru-RU" sz="1400" dirty="0" smtClean="0">
                <a:solidFill>
                  <a:srgbClr val="002060"/>
                </a:solidFill>
              </a:rPr>
              <a:t>, а у детей - сколиоз. У тех, кто много сидит, между сиденьем стула и телом образуется тепловой компресс, что ведет к застою крови в тазовых органах, как следствие - простатит и </a:t>
            </a:r>
            <a:r>
              <a:rPr lang="ru-RU" sz="1400" u="sng" dirty="0" smtClean="0">
                <a:solidFill>
                  <a:srgbClr val="7030A0"/>
                </a:solidFill>
              </a:rPr>
              <a:t>геморрой</a:t>
            </a:r>
            <a:r>
              <a:rPr lang="ru-RU" sz="1400" dirty="0" smtClean="0">
                <a:solidFill>
                  <a:srgbClr val="002060"/>
                </a:solidFill>
              </a:rPr>
              <a:t>, болезни, лечение которых - процесс длительный и малоприятный. Кроме того, малоподвижный образ жизни часто приводит к </a:t>
            </a:r>
            <a:r>
              <a:rPr lang="ru-RU" sz="1400" u="sng" dirty="0" smtClean="0">
                <a:solidFill>
                  <a:srgbClr val="7030A0"/>
                </a:solidFill>
              </a:rPr>
              <a:t>ожирению</a:t>
            </a:r>
            <a:r>
              <a:rPr lang="ru-RU" sz="1400" dirty="0" smtClean="0">
                <a:solidFill>
                  <a:srgbClr val="002060"/>
                </a:solidFill>
              </a:rPr>
              <a:t>. </a:t>
            </a:r>
            <a:br>
              <a:rPr lang="ru-RU" sz="1400" dirty="0" smtClean="0">
                <a:solidFill>
                  <a:srgbClr val="002060"/>
                </a:solidFill>
              </a:rPr>
            </a:br>
            <a:r>
              <a:rPr lang="ru-RU" sz="1400" b="1" dirty="0" smtClean="0">
                <a:solidFill>
                  <a:srgbClr val="002060"/>
                </a:solidFill>
              </a:rPr>
              <a:t> Электромагнитное излучение</a:t>
            </a:r>
            <a:r>
              <a:rPr lang="ru-RU" sz="1400" dirty="0" smtClean="0">
                <a:solidFill>
                  <a:srgbClr val="002060"/>
                </a:solidFill>
              </a:rPr>
              <a:t>.</a:t>
            </a:r>
            <a:br>
              <a:rPr lang="ru-RU" sz="1400" dirty="0" smtClean="0">
                <a:solidFill>
                  <a:srgbClr val="002060"/>
                </a:solidFill>
              </a:rPr>
            </a:br>
            <a:r>
              <a:rPr lang="ru-RU" sz="1400" dirty="0" smtClean="0">
                <a:solidFill>
                  <a:srgbClr val="002060"/>
                </a:solidFill>
              </a:rPr>
              <a:t>Современные мониторы стали безопаснее для здоровья, но еще не полностью. А если на Вашем столе совсем старенький монитор, лучше держитесь от него подальше. </a:t>
            </a:r>
            <a:br>
              <a:rPr lang="ru-RU" sz="1400" dirty="0" smtClean="0">
                <a:solidFill>
                  <a:srgbClr val="002060"/>
                </a:solidFill>
              </a:rPr>
            </a:br>
            <a:endParaRPr lang="ru-RU" sz="1400" dirty="0">
              <a:solidFill>
                <a:srgbClr val="002060"/>
              </a:solidFill>
            </a:endParaRPr>
          </a:p>
        </p:txBody>
      </p:sp>
      <p:pic>
        <p:nvPicPr>
          <p:cNvPr id="4" name="Рисунок 3" descr="Чем вреден компьютер?"/>
          <p:cNvPicPr/>
          <p:nvPr/>
        </p:nvPicPr>
        <p:blipFill>
          <a:blip r:embed="rId2" cstate="print"/>
          <a:srcRect/>
          <a:stretch>
            <a:fillRect/>
          </a:stretch>
        </p:blipFill>
        <p:spPr bwMode="auto">
          <a:xfrm>
            <a:off x="6143636" y="2214554"/>
            <a:ext cx="2520000" cy="1764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142852"/>
            <a:ext cx="7498080" cy="357190"/>
          </a:xfrm>
        </p:spPr>
        <p:txBody>
          <a:bodyPr>
            <a:normAutofit fontScale="90000"/>
          </a:bodyPr>
          <a:lstStyle/>
          <a:p>
            <a:r>
              <a:rPr lang="ru-RU" dirty="0" smtClean="0"/>
              <a:t>Работа за компьютером.</a:t>
            </a:r>
            <a:endParaRPr lang="ru-RU" dirty="0"/>
          </a:p>
        </p:txBody>
      </p:sp>
      <p:sp>
        <p:nvSpPr>
          <p:cNvPr id="3" name="Содержимое 2"/>
          <p:cNvSpPr>
            <a:spLocks noGrp="1"/>
          </p:cNvSpPr>
          <p:nvPr>
            <p:ph idx="1"/>
          </p:nvPr>
        </p:nvSpPr>
        <p:spPr>
          <a:xfrm>
            <a:off x="1435608" y="571480"/>
            <a:ext cx="7498080" cy="6072230"/>
          </a:xfrm>
        </p:spPr>
        <p:txBody>
          <a:bodyPr>
            <a:noAutofit/>
          </a:bodyPr>
          <a:lstStyle/>
          <a:p>
            <a:pPr>
              <a:buNone/>
            </a:pPr>
            <a:r>
              <a:rPr lang="ru-RU" sz="1400" b="1" dirty="0" smtClean="0">
                <a:solidFill>
                  <a:srgbClr val="002060"/>
                </a:solidFill>
              </a:rPr>
              <a:t>           Воздействие на зрение</a:t>
            </a:r>
            <a:r>
              <a:rPr lang="ru-RU" sz="1400" dirty="0" smtClean="0">
                <a:solidFill>
                  <a:srgbClr val="002060"/>
                </a:solidFill>
              </a:rPr>
              <a:t>.</a:t>
            </a:r>
            <a:br>
              <a:rPr lang="ru-RU" sz="1400" dirty="0" smtClean="0">
                <a:solidFill>
                  <a:srgbClr val="002060"/>
                </a:solidFill>
              </a:rPr>
            </a:br>
            <a:r>
              <a:rPr lang="ru-RU" sz="1400" dirty="0" smtClean="0">
                <a:solidFill>
                  <a:srgbClr val="002060"/>
                </a:solidFill>
              </a:rPr>
              <a:t/>
            </a:r>
            <a:br>
              <a:rPr lang="ru-RU" sz="1400" dirty="0" smtClean="0">
                <a:solidFill>
                  <a:srgbClr val="002060"/>
                </a:solidFill>
              </a:rPr>
            </a:br>
            <a:r>
              <a:rPr lang="ru-RU" sz="1400" dirty="0" smtClean="0">
                <a:solidFill>
                  <a:srgbClr val="002060"/>
                </a:solidFill>
              </a:rPr>
              <a:t>Глаза регистрируют самую мелкую вибрацию текста или картинки, а тем более мерцание экрана. Перегрузка глаз приводит к потере остроты </a:t>
            </a:r>
            <a:r>
              <a:rPr lang="ru-RU" sz="1400" u="sng" dirty="0" smtClean="0">
                <a:solidFill>
                  <a:srgbClr val="7030A0"/>
                </a:solidFill>
              </a:rPr>
              <a:t>зрения</a:t>
            </a:r>
            <a:r>
              <a:rPr lang="ru-RU" sz="1400" dirty="0" smtClean="0">
                <a:solidFill>
                  <a:srgbClr val="002060"/>
                </a:solidFill>
              </a:rPr>
              <a:t>. Плохо сказываются на зрении неудачный подбор цвета, шрифтов, компоновки окон в используемых Вами программах, неправильное расположение экрана. </a:t>
            </a:r>
            <a:br>
              <a:rPr lang="ru-RU" sz="1400" dirty="0" smtClean="0">
                <a:solidFill>
                  <a:srgbClr val="002060"/>
                </a:solidFill>
              </a:rPr>
            </a:br>
            <a:r>
              <a:rPr lang="ru-RU" sz="1400" dirty="0" smtClean="0">
                <a:solidFill>
                  <a:srgbClr val="002060"/>
                </a:solidFill>
              </a:rPr>
              <a:t/>
            </a:r>
            <a:br>
              <a:rPr lang="ru-RU" sz="1400" dirty="0" smtClean="0">
                <a:solidFill>
                  <a:srgbClr val="002060"/>
                </a:solidFill>
              </a:rPr>
            </a:br>
            <a:r>
              <a:rPr lang="ru-RU" sz="1400" b="1" dirty="0" smtClean="0">
                <a:solidFill>
                  <a:srgbClr val="002060"/>
                </a:solidFill>
              </a:rPr>
              <a:t> УПРАЖНЕНИЯ ДЛЯ ГЛАЗ </a:t>
            </a:r>
            <a:r>
              <a:rPr lang="en-US" sz="1400" b="1" dirty="0" smtClean="0">
                <a:solidFill>
                  <a:srgbClr val="002060"/>
                </a:solidFill>
              </a:rPr>
              <a:t>:</a:t>
            </a:r>
            <a:r>
              <a:rPr lang="ru-RU" sz="1400" dirty="0" smtClean="0">
                <a:solidFill>
                  <a:srgbClr val="002060"/>
                </a:solidFill>
              </a:rPr>
              <a:t/>
            </a:r>
            <a:br>
              <a:rPr lang="ru-RU" sz="1400" dirty="0" smtClean="0">
                <a:solidFill>
                  <a:srgbClr val="002060"/>
                </a:solidFill>
              </a:rPr>
            </a:br>
            <a:endParaRPr lang="en-US" sz="1400" dirty="0" smtClean="0">
              <a:solidFill>
                <a:srgbClr val="002060"/>
              </a:solidFill>
            </a:endParaRPr>
          </a:p>
          <a:p>
            <a:pPr>
              <a:buNone/>
            </a:pPr>
            <a:r>
              <a:rPr lang="en-US" sz="1400" dirty="0" smtClean="0">
                <a:solidFill>
                  <a:srgbClr val="002060"/>
                </a:solidFill>
              </a:rPr>
              <a:t>       </a:t>
            </a:r>
            <a:r>
              <a:rPr lang="ru-RU" sz="1400" dirty="0" smtClean="0">
                <a:solidFill>
                  <a:srgbClr val="002060"/>
                </a:solidFill>
              </a:rPr>
              <a:t>Зажмурьте глаза, потом откройте их. Повторить 5 раз.</a:t>
            </a:r>
            <a:br>
              <a:rPr lang="ru-RU" sz="1400" dirty="0" smtClean="0">
                <a:solidFill>
                  <a:srgbClr val="002060"/>
                </a:solidFill>
              </a:rPr>
            </a:br>
            <a:r>
              <a:rPr lang="ru-RU" sz="1400" dirty="0" smtClean="0">
                <a:solidFill>
                  <a:srgbClr val="002060"/>
                </a:solidFill>
              </a:rPr>
              <a:t>Делайте круговые движения глазами. Повторить 10 раз.</a:t>
            </a:r>
            <a:br>
              <a:rPr lang="ru-RU" sz="1400" dirty="0" smtClean="0">
                <a:solidFill>
                  <a:srgbClr val="002060"/>
                </a:solidFill>
              </a:rPr>
            </a:br>
            <a:r>
              <a:rPr lang="ru-RU" sz="1400" dirty="0" smtClean="0">
                <a:solidFill>
                  <a:srgbClr val="002060"/>
                </a:solidFill>
              </a:rPr>
              <a:t>«Напишите» глазами дату своего рож­дения.</a:t>
            </a:r>
            <a:br>
              <a:rPr lang="ru-RU" sz="1400" dirty="0" smtClean="0">
                <a:solidFill>
                  <a:srgbClr val="002060"/>
                </a:solidFill>
              </a:rPr>
            </a:br>
            <a:r>
              <a:rPr lang="ru-RU" sz="1400" dirty="0" smtClean="0">
                <a:solidFill>
                  <a:srgbClr val="002060"/>
                </a:solidFill>
              </a:rPr>
              <a:t>Вытяните вперед руку. Следите взгля­дом за ногтем указательного пальца: мед­ ленно приближайте его к кончику носа, а за­ тем медленно отводите его обратно. 5 раз.</a:t>
            </a:r>
            <a:br>
              <a:rPr lang="ru-RU" sz="1400" dirty="0" smtClean="0">
                <a:solidFill>
                  <a:srgbClr val="002060"/>
                </a:solidFill>
              </a:rPr>
            </a:br>
            <a:r>
              <a:rPr lang="ru-RU" sz="1400" dirty="0" smtClean="0">
                <a:solidFill>
                  <a:srgbClr val="002060"/>
                </a:solidFill>
              </a:rPr>
              <a:t>Смотреть в окно вдаль в течение 1 ми­нуты.</a:t>
            </a:r>
            <a:endParaRPr lang="en-US" sz="1400" dirty="0" smtClean="0">
              <a:solidFill>
                <a:srgbClr val="002060"/>
              </a:solidFill>
            </a:endParaRPr>
          </a:p>
          <a:p>
            <a:pPr>
              <a:buNone/>
            </a:pPr>
            <a:r>
              <a:rPr lang="en-US" sz="1400" dirty="0" smtClean="0">
                <a:solidFill>
                  <a:srgbClr val="002060"/>
                </a:solidFill>
              </a:rPr>
              <a:t>       </a:t>
            </a:r>
            <a:r>
              <a:rPr lang="ru-RU" sz="1400" dirty="0" smtClean="0">
                <a:solidFill>
                  <a:srgbClr val="002060"/>
                </a:solidFill>
              </a:rPr>
              <a:t>Быстро поморгать (1—2 мин.) (улучшается кровообращение глаза).</a:t>
            </a:r>
          </a:p>
          <a:p>
            <a:pPr>
              <a:buNone/>
            </a:pPr>
            <a:r>
              <a:rPr lang="en-US" sz="1400" b="1" dirty="0" smtClean="0">
                <a:solidFill>
                  <a:srgbClr val="002060"/>
                </a:solidFill>
              </a:rPr>
              <a:t>      </a:t>
            </a:r>
          </a:p>
          <a:p>
            <a:pPr>
              <a:buNone/>
            </a:pPr>
            <a:r>
              <a:rPr lang="en-US" sz="1400" b="1" dirty="0" smtClean="0">
                <a:solidFill>
                  <a:srgbClr val="002060"/>
                </a:solidFill>
              </a:rPr>
              <a:t>       </a:t>
            </a:r>
            <a:r>
              <a:rPr lang="ru-RU" sz="1400" b="1" dirty="0" smtClean="0">
                <a:solidFill>
                  <a:srgbClr val="002060"/>
                </a:solidFill>
              </a:rPr>
              <a:t>Перегрузка суставов кистей рук</a:t>
            </a:r>
            <a:r>
              <a:rPr lang="ru-RU" sz="1400" dirty="0" smtClean="0">
                <a:solidFill>
                  <a:srgbClr val="002060"/>
                </a:solidFill>
              </a:rPr>
              <a:t>.</a:t>
            </a:r>
            <a:br>
              <a:rPr lang="ru-RU" sz="1400" dirty="0" smtClean="0">
                <a:solidFill>
                  <a:srgbClr val="002060"/>
                </a:solidFill>
              </a:rPr>
            </a:br>
            <a:r>
              <a:rPr lang="ru-RU" sz="1400" dirty="0" smtClean="0">
                <a:solidFill>
                  <a:srgbClr val="002060"/>
                </a:solidFill>
              </a:rPr>
              <a:t/>
            </a:r>
            <a:br>
              <a:rPr lang="ru-RU" sz="1400" dirty="0" smtClean="0">
                <a:solidFill>
                  <a:srgbClr val="002060"/>
                </a:solidFill>
              </a:rPr>
            </a:br>
            <a:r>
              <a:rPr lang="ru-RU" sz="1400" dirty="0" smtClean="0">
                <a:solidFill>
                  <a:srgbClr val="002060"/>
                </a:solidFill>
              </a:rPr>
              <a:t>Нервные окончания подушечек пальцев как бы разбиваются от постоянных ударов по клавишам, возникают онемение, слабость, в подушечках бегают мурашки. Это может привести к повреждению суставного и связочного аппарата кисти, а в дальнейшем </a:t>
            </a:r>
            <a:r>
              <a:rPr lang="ru-RU" sz="1400" u="sng" dirty="0" smtClean="0">
                <a:solidFill>
                  <a:srgbClr val="7030A0"/>
                </a:solidFill>
              </a:rPr>
              <a:t>заболевания кисти </a:t>
            </a:r>
            <a:r>
              <a:rPr lang="ru-RU" sz="1400" dirty="0" smtClean="0">
                <a:solidFill>
                  <a:srgbClr val="002060"/>
                </a:solidFill>
              </a:rPr>
              <a:t>могут стать хроническими. </a:t>
            </a:r>
            <a:br>
              <a:rPr lang="ru-RU" sz="1400" dirty="0" smtClean="0">
                <a:solidFill>
                  <a:srgbClr val="002060"/>
                </a:solidFill>
              </a:rPr>
            </a:br>
            <a:r>
              <a:rPr lang="ru-RU" sz="1400" dirty="0" smtClean="0">
                <a:solidFill>
                  <a:srgbClr val="002060"/>
                </a:solidFill>
              </a:rPr>
              <a:t/>
            </a:r>
            <a:br>
              <a:rPr lang="ru-RU" sz="1400" dirty="0" smtClean="0">
                <a:solidFill>
                  <a:srgbClr val="002060"/>
                </a:solidFill>
              </a:rPr>
            </a:br>
            <a:r>
              <a:rPr lang="ru-RU" sz="1400" b="1" dirty="0" smtClean="0">
                <a:solidFill>
                  <a:srgbClr val="002060"/>
                </a:solidFill>
              </a:rPr>
              <a:t> Работайте на компьютере и будьте здоровы!</a:t>
            </a:r>
            <a:r>
              <a:rPr lang="ru-RU" sz="1400" dirty="0" smtClean="0">
                <a:solidFill>
                  <a:srgbClr val="002060"/>
                </a:solidFill>
              </a:rPr>
              <a:t/>
            </a:r>
            <a:br>
              <a:rPr lang="ru-RU" sz="1400" dirty="0" smtClean="0">
                <a:solidFill>
                  <a:srgbClr val="002060"/>
                </a:solidFill>
              </a:rPr>
            </a:br>
            <a:r>
              <a:rPr lang="ru-RU" sz="1200" dirty="0" smtClean="0"/>
              <a:t/>
            </a:r>
            <a:br>
              <a:rPr lang="ru-RU" sz="1200" dirty="0" smtClean="0"/>
            </a:br>
            <a:endParaRPr lang="ru-RU" sz="1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428604"/>
            <a:ext cx="7498080" cy="714380"/>
          </a:xfrm>
        </p:spPr>
        <p:txBody>
          <a:bodyPr>
            <a:noAutofit/>
          </a:bodyPr>
          <a:lstStyle/>
          <a:p>
            <a:r>
              <a:rPr lang="ru-RU" sz="2800" b="1" u="sng" dirty="0" smtClean="0"/>
              <a:t>Отказ от вредных привычек. </a:t>
            </a:r>
            <a:r>
              <a:rPr lang="ru-RU" sz="2800" b="1" dirty="0" smtClean="0"/>
              <a:t/>
            </a:r>
            <a:br>
              <a:rPr lang="ru-RU" sz="2800" b="1" dirty="0" smtClean="0"/>
            </a:br>
            <a:r>
              <a:rPr lang="ru-RU" sz="2800" dirty="0" smtClean="0">
                <a:solidFill>
                  <a:srgbClr val="002060"/>
                </a:solidFill>
              </a:rPr>
              <a:t> Наркомания </a:t>
            </a:r>
            <a:endParaRPr lang="ru-RU" sz="2800" dirty="0"/>
          </a:p>
        </p:txBody>
      </p:sp>
      <p:sp>
        <p:nvSpPr>
          <p:cNvPr id="3" name="Содержимое 2"/>
          <p:cNvSpPr>
            <a:spLocks noGrp="1"/>
          </p:cNvSpPr>
          <p:nvPr>
            <p:ph idx="1"/>
          </p:nvPr>
        </p:nvSpPr>
        <p:spPr>
          <a:xfrm>
            <a:off x="1435608" y="1357298"/>
            <a:ext cx="7498080" cy="4891102"/>
          </a:xfrm>
        </p:spPr>
        <p:txBody>
          <a:bodyPr>
            <a:normAutofit fontScale="40000" lnSpcReduction="20000"/>
          </a:bodyPr>
          <a:lstStyle/>
          <a:p>
            <a:pPr>
              <a:buNone/>
            </a:pPr>
            <a:r>
              <a:rPr lang="ru-RU" dirty="0" smtClean="0"/>
              <a:t/>
            </a:r>
            <a:br>
              <a:rPr lang="ru-RU" dirty="0" smtClean="0"/>
            </a:br>
            <a:r>
              <a:rPr lang="ru-RU" dirty="0" smtClean="0"/>
              <a:t/>
            </a:r>
            <a:br>
              <a:rPr lang="ru-RU" dirty="0" smtClean="0"/>
            </a:br>
            <a:r>
              <a:rPr lang="ru-RU" dirty="0" smtClean="0">
                <a:solidFill>
                  <a:srgbClr val="002060"/>
                </a:solidFill>
              </a:rPr>
              <a:t>Наркомания – смертельное заболевание, при котором хроническое влечение к наркотику настолько сильно, что без лечения прекратить употреблять невозможно.</a:t>
            </a:r>
          </a:p>
          <a:p>
            <a:pPr>
              <a:buNone/>
            </a:pPr>
            <a:r>
              <a:rPr lang="ru-RU" dirty="0" smtClean="0">
                <a:solidFill>
                  <a:srgbClr val="002060"/>
                </a:solidFill>
              </a:rPr>
              <a:t>         Наркотики – это химические вещества, которые изменяют сознание человека (чувства, ощущение, мысли, настроение и поведение) вызывают психическую и физиологическую зависимость.</a:t>
            </a:r>
          </a:p>
          <a:p>
            <a:pPr>
              <a:buNone/>
            </a:pPr>
            <a:r>
              <a:rPr lang="ru-RU" dirty="0" smtClean="0">
                <a:solidFill>
                  <a:srgbClr val="002060"/>
                </a:solidFill>
              </a:rPr>
              <a:t>         Организм настолько сильно привыкает к наркотику, что с каждым разом требуется все большее количество наркотического вещества. В ответ на прекращение приема наркотиков у наркоманов проявляется: судороги, рвота, лихорадочный озноб, усиленное потоотделение. </a:t>
            </a:r>
          </a:p>
          <a:p>
            <a:pPr>
              <a:buNone/>
            </a:pPr>
            <a:r>
              <a:rPr lang="ru-RU" dirty="0" smtClean="0">
                <a:solidFill>
                  <a:srgbClr val="002060"/>
                </a:solidFill>
              </a:rPr>
              <a:t>         Наркомания ведет к крайнему истощению организма, значительной потере массы тела и упадку физических сил. </a:t>
            </a:r>
          </a:p>
          <a:p>
            <a:pPr>
              <a:buNone/>
            </a:pPr>
            <a:r>
              <a:rPr lang="ru-RU" dirty="0" smtClean="0">
                <a:solidFill>
                  <a:srgbClr val="002060"/>
                </a:solidFill>
              </a:rPr>
              <a:t>         Употребляющие наркотики внутривенно, подвергают себя риску заражения ВИЧ.</a:t>
            </a:r>
          </a:p>
          <a:p>
            <a:pPr>
              <a:buNone/>
            </a:pPr>
            <a:r>
              <a:rPr lang="ru-RU" dirty="0" smtClean="0">
                <a:solidFill>
                  <a:srgbClr val="002060"/>
                </a:solidFill>
              </a:rPr>
              <a:t>         Опасные заблуждения и что мы думаем о наркотиках:</a:t>
            </a:r>
          </a:p>
          <a:p>
            <a:pPr>
              <a:buNone/>
            </a:pPr>
            <a:r>
              <a:rPr lang="ru-RU" dirty="0" smtClean="0">
                <a:solidFill>
                  <a:srgbClr val="002060"/>
                </a:solidFill>
              </a:rPr>
              <a:t>         Я только попробую, это не страшно и не опасно.</a:t>
            </a:r>
          </a:p>
          <a:p>
            <a:pPr lvl="0"/>
            <a:r>
              <a:rPr lang="ru-RU" dirty="0" smtClean="0">
                <a:solidFill>
                  <a:srgbClr val="002060"/>
                </a:solidFill>
              </a:rPr>
              <a:t>Я в любое время могу отказаться, я не наркоман.</a:t>
            </a:r>
          </a:p>
          <a:p>
            <a:pPr lvl="0"/>
            <a:r>
              <a:rPr lang="ru-RU" dirty="0" smtClean="0">
                <a:solidFill>
                  <a:srgbClr val="002060"/>
                </a:solidFill>
              </a:rPr>
              <a:t>Употребляя наркотики, я буду современным, взрослым, не буду «белой вороной», добьюсь уважения среди ровесников.</a:t>
            </a:r>
          </a:p>
          <a:p>
            <a:pPr lvl="0"/>
            <a:r>
              <a:rPr lang="ru-RU" dirty="0" smtClean="0">
                <a:solidFill>
                  <a:srgbClr val="002060"/>
                </a:solidFill>
              </a:rPr>
              <a:t>Наркотик – некий катализатор таланта.</a:t>
            </a:r>
          </a:p>
          <a:p>
            <a:r>
              <a:rPr lang="ru-RU" dirty="0" smtClean="0">
                <a:solidFill>
                  <a:srgbClr val="002060"/>
                </a:solidFill>
              </a:rPr>
              <a:t>        Наркотик, который принято считать слабым, для кого-то может быть сильнодействующим и смертельным средством.</a:t>
            </a:r>
          </a:p>
          <a:p>
            <a:r>
              <a:rPr lang="ru-RU" dirty="0" smtClean="0">
                <a:solidFill>
                  <a:srgbClr val="002060"/>
                </a:solidFill>
              </a:rPr>
              <a:t>Наркотики отнимают наше будущее!</a:t>
            </a:r>
          </a:p>
          <a:p>
            <a:pPr>
              <a:buNone/>
            </a:pPr>
            <a:r>
              <a:rPr lang="ru-RU" dirty="0" smtClean="0">
                <a:solidFill>
                  <a:srgbClr val="002060"/>
                </a:solidFill>
              </a:rPr>
              <a:t>         Такова наркомания – она забирает жизни, это тупик!</a:t>
            </a:r>
          </a:p>
          <a:p>
            <a:endParaRPr lang="ru-RU" dirty="0">
              <a:solidFill>
                <a:srgbClr val="00206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439718"/>
          </a:xfrm>
        </p:spPr>
        <p:txBody>
          <a:bodyPr>
            <a:normAutofit fontScale="90000"/>
          </a:bodyPr>
          <a:lstStyle/>
          <a:p>
            <a:r>
              <a:rPr lang="ru-RU" dirty="0" smtClean="0"/>
              <a:t>Алкоголь</a:t>
            </a:r>
            <a:endParaRPr lang="ru-RU" dirty="0"/>
          </a:p>
        </p:txBody>
      </p:sp>
      <p:sp>
        <p:nvSpPr>
          <p:cNvPr id="3" name="Содержимое 2"/>
          <p:cNvSpPr>
            <a:spLocks noGrp="1"/>
          </p:cNvSpPr>
          <p:nvPr>
            <p:ph idx="1"/>
          </p:nvPr>
        </p:nvSpPr>
        <p:spPr>
          <a:xfrm>
            <a:off x="1435608" y="785794"/>
            <a:ext cx="7498080" cy="5462606"/>
          </a:xfrm>
        </p:spPr>
        <p:txBody>
          <a:bodyPr>
            <a:normAutofit fontScale="40000" lnSpcReduction="20000"/>
          </a:bodyPr>
          <a:lstStyle/>
          <a:p>
            <a:pPr>
              <a:buNone/>
            </a:pPr>
            <a:endParaRPr lang="ru-RU" dirty="0" smtClean="0"/>
          </a:p>
          <a:p>
            <a:pPr>
              <a:buNone/>
            </a:pPr>
            <a:r>
              <a:rPr lang="ru-RU" dirty="0" smtClean="0">
                <a:solidFill>
                  <a:srgbClr val="002060"/>
                </a:solidFill>
              </a:rPr>
              <a:t>Алкоголь активно влияет на несформировавшийся организм, постепенно разрушая его. При попадании алкоголя внутрь организма, он разносится по крови ко всем органам, неблагоприятно действует на них вплоть до разрушения.</a:t>
            </a:r>
          </a:p>
          <a:p>
            <a:pPr>
              <a:buNone/>
            </a:pPr>
            <a:r>
              <a:rPr lang="ru-RU" dirty="0" smtClean="0">
                <a:solidFill>
                  <a:srgbClr val="002060"/>
                </a:solidFill>
              </a:rPr>
              <a:t>При систематическом употреблении алкоголя развивается опасная болезнь – алкоголизм.</a:t>
            </a:r>
          </a:p>
          <a:p>
            <a:pPr>
              <a:buNone/>
            </a:pPr>
            <a:r>
              <a:rPr lang="ru-RU" dirty="0" smtClean="0">
                <a:solidFill>
                  <a:srgbClr val="002060"/>
                </a:solidFill>
              </a:rPr>
              <a:t>Алкоголизм – это заболевание, вызванное длительным злоупотреблением спиртными напитками, в том числе и пивом. </a:t>
            </a:r>
          </a:p>
          <a:p>
            <a:pPr>
              <a:buNone/>
            </a:pPr>
            <a:r>
              <a:rPr lang="ru-RU" dirty="0" smtClean="0">
                <a:solidFill>
                  <a:srgbClr val="002060"/>
                </a:solidFill>
              </a:rPr>
              <a:t>Оно характеризуется формированием сначала психической, затем физической зависимости от алкоголя. </a:t>
            </a:r>
          </a:p>
          <a:p>
            <a:pPr>
              <a:buNone/>
            </a:pPr>
            <a:r>
              <a:rPr lang="ru-RU" dirty="0" smtClean="0">
                <a:solidFill>
                  <a:srgbClr val="002060"/>
                </a:solidFill>
              </a:rPr>
              <a:t>Как вам, наверное, уже известно, алкоголь особенно опасен для растущего организма: вызывает привыкание, отравления, а иногда и смерть.</a:t>
            </a:r>
          </a:p>
          <a:p>
            <a:pPr>
              <a:buNone/>
            </a:pPr>
            <a:r>
              <a:rPr lang="ru-RU" dirty="0" smtClean="0">
                <a:solidFill>
                  <a:srgbClr val="002060"/>
                </a:solidFill>
              </a:rPr>
              <a:t>Что же побуждает подростка впервые пробовать алкоголь, а некоторых впоследствии стать алкоголиками?</a:t>
            </a:r>
          </a:p>
          <a:p>
            <a:pPr>
              <a:buNone/>
            </a:pPr>
            <a:r>
              <a:rPr lang="ru-RU" dirty="0" smtClean="0">
                <a:solidFill>
                  <a:srgbClr val="002060"/>
                </a:solidFill>
              </a:rPr>
              <a:t>25% - символическое участие</a:t>
            </a:r>
          </a:p>
          <a:p>
            <a:pPr>
              <a:buNone/>
            </a:pPr>
            <a:r>
              <a:rPr lang="ru-RU" dirty="0" smtClean="0">
                <a:solidFill>
                  <a:srgbClr val="002060"/>
                </a:solidFill>
              </a:rPr>
              <a:t>25% - снятие стресса</a:t>
            </a:r>
          </a:p>
          <a:p>
            <a:pPr>
              <a:buNone/>
            </a:pPr>
            <a:r>
              <a:rPr lang="ru-RU" dirty="0" smtClean="0">
                <a:solidFill>
                  <a:srgbClr val="002060"/>
                </a:solidFill>
              </a:rPr>
              <a:t>50% - самоутверждение </a:t>
            </a:r>
          </a:p>
          <a:p>
            <a:pPr>
              <a:buNone/>
            </a:pPr>
            <a:r>
              <a:rPr lang="ru-RU" dirty="0" smtClean="0">
                <a:solidFill>
                  <a:srgbClr val="002060"/>
                </a:solidFill>
              </a:rPr>
              <a:t>Тебя не трогают уже чужие слезы и боль, </a:t>
            </a:r>
          </a:p>
          <a:p>
            <a:pPr>
              <a:buNone/>
            </a:pPr>
            <a:r>
              <a:rPr lang="ru-RU" dirty="0" smtClean="0">
                <a:solidFill>
                  <a:srgbClr val="002060"/>
                </a:solidFill>
              </a:rPr>
              <a:t>Тебе не надо ничего, ты занят только собой. </a:t>
            </a:r>
          </a:p>
          <a:p>
            <a:pPr>
              <a:buNone/>
            </a:pPr>
            <a:r>
              <a:rPr lang="ru-RU" dirty="0" smtClean="0">
                <a:solidFill>
                  <a:srgbClr val="002060"/>
                </a:solidFill>
              </a:rPr>
              <a:t>Твоя задача необычна, но до боли проста, </a:t>
            </a:r>
          </a:p>
          <a:p>
            <a:pPr>
              <a:buNone/>
            </a:pPr>
            <a:r>
              <a:rPr lang="ru-RU" dirty="0" smtClean="0">
                <a:solidFill>
                  <a:srgbClr val="002060"/>
                </a:solidFill>
              </a:rPr>
              <a:t>В максимально сжатый срок уничтожить себя...</a:t>
            </a:r>
          </a:p>
          <a:p>
            <a:pPr>
              <a:buNone/>
            </a:pPr>
            <a:r>
              <a:rPr lang="ru-RU" dirty="0" smtClean="0">
                <a:solidFill>
                  <a:srgbClr val="002060"/>
                </a:solidFill>
              </a:rPr>
              <a:t>ЗАПОМНИТЕ! Алкоголь - это не привычка, а болезнь, которую нужно лечить, а ещё лучше не болеть. Алкоголик деградирует, становится безынтересен знакомым и друзьям, родным и в конечном результате бесполезным для нашей страны.</a:t>
            </a:r>
          </a:p>
          <a:p>
            <a:pPr>
              <a:buNone/>
            </a:pPr>
            <a:r>
              <a:rPr lang="ru-RU" dirty="0" smtClean="0">
                <a:solidFill>
                  <a:srgbClr val="002060"/>
                </a:solidFill>
              </a:rPr>
              <a:t>Алкоголь топит больше людей, чем вода.</a:t>
            </a:r>
          </a:p>
          <a:p>
            <a:pPr>
              <a:buNone/>
            </a:pPr>
            <a:r>
              <a:rPr lang="ru-RU" dirty="0" smtClean="0"/>
              <a:t> </a:t>
            </a:r>
          </a:p>
          <a:p>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439718"/>
          </a:xfrm>
        </p:spPr>
        <p:txBody>
          <a:bodyPr>
            <a:noAutofit/>
          </a:bodyPr>
          <a:lstStyle/>
          <a:p>
            <a:r>
              <a:rPr lang="ru-RU" sz="2800" dirty="0" smtClean="0"/>
              <a:t>Курение</a:t>
            </a:r>
            <a:endParaRPr lang="ru-RU" sz="2800" dirty="0"/>
          </a:p>
        </p:txBody>
      </p:sp>
      <p:sp>
        <p:nvSpPr>
          <p:cNvPr id="3" name="Содержимое 2"/>
          <p:cNvSpPr>
            <a:spLocks noGrp="1"/>
          </p:cNvSpPr>
          <p:nvPr>
            <p:ph idx="1"/>
          </p:nvPr>
        </p:nvSpPr>
        <p:spPr>
          <a:xfrm>
            <a:off x="1435608" y="642918"/>
            <a:ext cx="7498080" cy="6215082"/>
          </a:xfrm>
        </p:spPr>
        <p:txBody>
          <a:bodyPr>
            <a:noAutofit/>
          </a:bodyPr>
          <a:lstStyle/>
          <a:p>
            <a:pPr>
              <a:buNone/>
            </a:pPr>
            <a:r>
              <a:rPr lang="ru-RU" sz="1200" dirty="0" smtClean="0">
                <a:solidFill>
                  <a:srgbClr val="002060"/>
                </a:solidFill>
              </a:rPr>
              <a:t>Курение – еще одна вредная привычка, отвратительная для взора. Мерзкая для обоняния, вредная для мозга и очень опасная для легких.</a:t>
            </a:r>
          </a:p>
          <a:p>
            <a:pPr>
              <a:buNone/>
            </a:pPr>
            <a:r>
              <a:rPr lang="ru-RU" sz="1200" dirty="0" smtClean="0">
                <a:solidFill>
                  <a:srgbClr val="002060"/>
                </a:solidFill>
              </a:rPr>
              <a:t>Исследованиями доказано, в чем вред курения. </a:t>
            </a:r>
          </a:p>
          <a:p>
            <a:pPr>
              <a:buNone/>
            </a:pPr>
            <a:r>
              <a:rPr lang="ru-RU" sz="1200" dirty="0" smtClean="0">
                <a:solidFill>
                  <a:srgbClr val="002060"/>
                </a:solidFill>
              </a:rPr>
              <a:t>В дыме табака содержится более 30 ядовитых веществ: никотин, углекислый газ, окись углерода, синильная кислота, аммиак, смолистые вещества, органические кислоты и другие.</a:t>
            </a:r>
          </a:p>
          <a:p>
            <a:pPr>
              <a:buNone/>
            </a:pPr>
            <a:r>
              <a:rPr lang="ru-RU" sz="1200" dirty="0" smtClean="0">
                <a:solidFill>
                  <a:srgbClr val="002060"/>
                </a:solidFill>
              </a:rPr>
              <a:t>1-2 пачки сигарет содержат смертельную дозу никотина.</a:t>
            </a:r>
          </a:p>
          <a:p>
            <a:pPr>
              <a:buNone/>
            </a:pPr>
            <a:r>
              <a:rPr lang="ru-RU" sz="1200" dirty="0" smtClean="0">
                <a:solidFill>
                  <a:srgbClr val="002060"/>
                </a:solidFill>
              </a:rPr>
              <a:t>Никотин влияет на деятельность нервной системы.</a:t>
            </a:r>
          </a:p>
          <a:p>
            <a:pPr>
              <a:buNone/>
            </a:pPr>
            <a:r>
              <a:rPr lang="ru-RU" sz="1200" dirty="0" smtClean="0">
                <a:solidFill>
                  <a:srgbClr val="002060"/>
                </a:solidFill>
              </a:rPr>
              <a:t>Рак у курящих людей возникает в 20 раз чаще, чем у некурящих.</a:t>
            </a:r>
          </a:p>
          <a:p>
            <a:pPr>
              <a:buNone/>
            </a:pPr>
            <a:r>
              <a:rPr lang="ru-RU" sz="1200" dirty="0" smtClean="0">
                <a:solidFill>
                  <a:srgbClr val="002060"/>
                </a:solidFill>
              </a:rPr>
              <a:t>Что  же  такое  табак?  </a:t>
            </a:r>
          </a:p>
          <a:p>
            <a:pPr>
              <a:buNone/>
            </a:pPr>
            <a:r>
              <a:rPr lang="ru-RU" sz="1200" dirty="0" smtClean="0">
                <a:solidFill>
                  <a:srgbClr val="002060"/>
                </a:solidFill>
              </a:rPr>
              <a:t>Это  «продукт»  ядовитого  растения,   смешанный   с различными добавками, чтобы отбить неприятный вкус. Им можно  травить  себя, травить окружающих людей, загрязнять атмосферу. </a:t>
            </a:r>
          </a:p>
          <a:p>
            <a:pPr>
              <a:buNone/>
            </a:pPr>
            <a:r>
              <a:rPr lang="ru-RU" sz="1200" dirty="0" smtClean="0">
                <a:solidFill>
                  <a:srgbClr val="002060"/>
                </a:solidFill>
              </a:rPr>
              <a:t>Уже сегодня курение убивает каждого десятого человека в мире.</a:t>
            </a:r>
            <a:br>
              <a:rPr lang="ru-RU" sz="1200" dirty="0" smtClean="0">
                <a:solidFill>
                  <a:srgbClr val="002060"/>
                </a:solidFill>
              </a:rPr>
            </a:br>
            <a:r>
              <a:rPr lang="ru-RU" sz="1200" dirty="0" smtClean="0">
                <a:solidFill>
                  <a:srgbClr val="002060"/>
                </a:solidFill>
              </a:rPr>
              <a:t>Учитывая динамику прироста курильщиков, эксперты прогнозируют, что к 2020 году жертвами табака будут становиться около 10 миллионов человек в год. Вдумайтесь в эту цифру!</a:t>
            </a:r>
          </a:p>
          <a:p>
            <a:pPr>
              <a:buNone/>
            </a:pPr>
            <a:r>
              <a:rPr lang="ru-RU" sz="1200" dirty="0" smtClean="0">
                <a:solidFill>
                  <a:srgbClr val="002060"/>
                </a:solidFill>
              </a:rPr>
              <a:t>Известно, что курить - здоровью вредить. Каждая сигарета отнимает от 5 до 15 минут жизни. Курение- причина многих болезней. Особую зону риска составляют семьи, где курят и отец, и мать. Большинство курильщиков пренебрегают здоровьем окружающих, даже очень близких им людей, курят, где угодно: дома, в общественных местах, на работе, в транспорте и т.д.</a:t>
            </a:r>
          </a:p>
          <a:p>
            <a:pPr>
              <a:buNone/>
            </a:pPr>
            <a:r>
              <a:rPr lang="ru-RU" sz="1200" dirty="0" smtClean="0">
                <a:solidFill>
                  <a:srgbClr val="002060"/>
                </a:solidFill>
              </a:rPr>
              <a:t>Если ты считаешь, что вред, наносимый курением твоему здоровью, маячит где-то далеко, а может быть, и вообще минует тебя, - ты ошибаешься! Посмотри внимательно на курящую девушку, на цвет ее лица, кожу, пальцы, зубы, обрати внимание на ее голос. Ты можешь заметить внешние признаки табачной интоксикации. </a:t>
            </a:r>
          </a:p>
          <a:p>
            <a:pPr>
              <a:buNone/>
            </a:pPr>
            <a:r>
              <a:rPr lang="ru-RU" sz="1200" dirty="0" smtClean="0">
                <a:solidFill>
                  <a:srgbClr val="002060"/>
                </a:solidFill>
              </a:rPr>
              <a:t>Некоторые считают, что сигарета придает девушке элегантность. Скорее, она придает ей вульгарность. </a:t>
            </a:r>
          </a:p>
          <a:p>
            <a:pPr>
              <a:buNone/>
            </a:pPr>
            <a:r>
              <a:rPr lang="ru-RU" sz="1200" dirty="0" smtClean="0">
                <a:solidFill>
                  <a:srgbClr val="002060"/>
                </a:solidFill>
              </a:rPr>
              <a:t>Очень важно, что бы ты сейчас поняла, что в будущем, когда ты станешь матерью, вред, наносимый курением твоему здоровью сегодня, может непоправимо отразиться на развитии ребенка и ещё задолго до рождения. </a:t>
            </a:r>
          </a:p>
          <a:p>
            <a:endParaRPr lang="ru-RU" sz="1200" dirty="0"/>
          </a:p>
        </p:txBody>
      </p:sp>
      <p:pic>
        <p:nvPicPr>
          <p:cNvPr id="4" name="Рисунок 3" descr="Легкий способ бросить курить по методу «3–2–1»"/>
          <p:cNvPicPr/>
          <p:nvPr/>
        </p:nvPicPr>
        <p:blipFill>
          <a:blip r:embed="rId2" cstate="print"/>
          <a:srcRect/>
          <a:stretch>
            <a:fillRect/>
          </a:stretch>
        </p:blipFill>
        <p:spPr bwMode="auto">
          <a:xfrm>
            <a:off x="6786578" y="1643050"/>
            <a:ext cx="1620000" cy="1116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285728"/>
            <a:ext cx="7498080" cy="357190"/>
          </a:xfrm>
        </p:spPr>
        <p:txBody>
          <a:bodyPr>
            <a:noAutofit/>
          </a:bodyPr>
          <a:lstStyle/>
          <a:p>
            <a:r>
              <a:rPr lang="ru-RU" sz="2800" dirty="0" smtClean="0"/>
              <a:t>Основные правила здорового образа жизни: </a:t>
            </a:r>
            <a:endParaRPr lang="ru-RU" sz="2800" dirty="0"/>
          </a:p>
        </p:txBody>
      </p:sp>
      <p:sp>
        <p:nvSpPr>
          <p:cNvPr id="3" name="Содержимое 2"/>
          <p:cNvSpPr>
            <a:spLocks noGrp="1"/>
          </p:cNvSpPr>
          <p:nvPr>
            <p:ph idx="1"/>
          </p:nvPr>
        </p:nvSpPr>
        <p:spPr>
          <a:xfrm>
            <a:off x="1435608" y="1071546"/>
            <a:ext cx="7498080" cy="5500726"/>
          </a:xfrm>
        </p:spPr>
        <p:txBody>
          <a:bodyPr numCol="3">
            <a:normAutofit/>
          </a:bodyPr>
          <a:lstStyle/>
          <a:p>
            <a:pPr>
              <a:buNone/>
            </a:pPr>
            <a:endParaRPr lang="ru-RU" sz="1700" b="1" i="1" dirty="0" smtClean="0">
              <a:solidFill>
                <a:srgbClr val="002060"/>
              </a:solidFill>
            </a:endParaRPr>
          </a:p>
          <a:p>
            <a:pPr>
              <a:buNone/>
            </a:pPr>
            <a:r>
              <a:rPr lang="ru-RU" sz="1700" b="1" i="1" dirty="0" smtClean="0">
                <a:solidFill>
                  <a:srgbClr val="002060"/>
                </a:solidFill>
              </a:rPr>
              <a:t>Физическая культура и</a:t>
            </a:r>
          </a:p>
          <a:p>
            <a:pPr>
              <a:buNone/>
            </a:pPr>
            <a:r>
              <a:rPr lang="ru-RU" sz="1700" b="1" i="1" dirty="0" smtClean="0">
                <a:solidFill>
                  <a:srgbClr val="002060"/>
                </a:solidFill>
              </a:rPr>
              <a:t>спорт</a:t>
            </a:r>
            <a:endParaRPr lang="ru-RU" sz="1700" dirty="0" smtClean="0">
              <a:solidFill>
                <a:srgbClr val="002060"/>
              </a:solidFill>
            </a:endParaRPr>
          </a:p>
          <a:p>
            <a:pPr>
              <a:buNone/>
            </a:pPr>
            <a:r>
              <a:rPr lang="ru-RU" sz="1700" b="1" i="1" dirty="0" smtClean="0">
                <a:solidFill>
                  <a:srgbClr val="002060"/>
                </a:solidFill>
              </a:rPr>
              <a:t> Закаливание</a:t>
            </a:r>
            <a:endParaRPr lang="ru-RU" sz="1700" dirty="0" smtClean="0">
              <a:solidFill>
                <a:srgbClr val="002060"/>
              </a:solidFill>
            </a:endParaRPr>
          </a:p>
          <a:p>
            <a:pPr>
              <a:buNone/>
            </a:pPr>
            <a:r>
              <a:rPr lang="ru-RU" sz="1700" b="1" i="1" dirty="0" smtClean="0">
                <a:solidFill>
                  <a:srgbClr val="002060"/>
                </a:solidFill>
              </a:rPr>
              <a:t> Правильное</a:t>
            </a:r>
          </a:p>
          <a:p>
            <a:pPr>
              <a:buNone/>
            </a:pPr>
            <a:r>
              <a:rPr lang="ru-RU" sz="1700" b="1" i="1" dirty="0" smtClean="0">
                <a:solidFill>
                  <a:srgbClr val="002060"/>
                </a:solidFill>
              </a:rPr>
              <a:t> питание </a:t>
            </a:r>
          </a:p>
          <a:p>
            <a:pPr>
              <a:buNone/>
            </a:pPr>
            <a:r>
              <a:rPr lang="ru-RU" sz="1700" b="1" i="1" dirty="0" smtClean="0">
                <a:solidFill>
                  <a:srgbClr val="002060"/>
                </a:solidFill>
              </a:rPr>
              <a:t> Сон</a:t>
            </a:r>
          </a:p>
          <a:p>
            <a:pPr>
              <a:buNone/>
            </a:pPr>
            <a:r>
              <a:rPr lang="ru-RU" sz="1700" b="1" i="1" dirty="0" smtClean="0">
                <a:solidFill>
                  <a:srgbClr val="002060"/>
                </a:solidFill>
              </a:rPr>
              <a:t>Активная</a:t>
            </a:r>
          </a:p>
          <a:p>
            <a:pPr>
              <a:buNone/>
            </a:pPr>
            <a:r>
              <a:rPr lang="ru-RU" sz="1700" b="1" i="1" dirty="0" smtClean="0">
                <a:solidFill>
                  <a:srgbClr val="002060"/>
                </a:solidFill>
              </a:rPr>
              <a:t>деятельность и</a:t>
            </a:r>
          </a:p>
          <a:p>
            <a:pPr>
              <a:buNone/>
            </a:pPr>
            <a:r>
              <a:rPr lang="ru-RU" sz="1700" b="1" i="1" dirty="0" smtClean="0">
                <a:solidFill>
                  <a:srgbClr val="002060"/>
                </a:solidFill>
              </a:rPr>
              <a:t>активный отдых</a:t>
            </a:r>
          </a:p>
          <a:p>
            <a:pPr>
              <a:buNone/>
            </a:pPr>
            <a:r>
              <a:rPr lang="ru-RU" sz="1700" b="1" i="1" dirty="0" smtClean="0">
                <a:solidFill>
                  <a:srgbClr val="002060"/>
                </a:solidFill>
              </a:rPr>
              <a:t>Отказ от вредных</a:t>
            </a:r>
          </a:p>
          <a:p>
            <a:pPr>
              <a:buNone/>
            </a:pPr>
            <a:r>
              <a:rPr lang="ru-RU" sz="1700" b="1" i="1" dirty="0" smtClean="0">
                <a:solidFill>
                  <a:srgbClr val="002060"/>
                </a:solidFill>
              </a:rPr>
              <a:t>привычек.</a:t>
            </a:r>
          </a:p>
          <a:p>
            <a:pPr>
              <a:buNone/>
            </a:pPr>
            <a:endParaRPr lang="ru-RU" sz="1700" b="1" i="1" dirty="0" smtClean="0"/>
          </a:p>
          <a:p>
            <a:pPr>
              <a:buNone/>
            </a:pPr>
            <a:endParaRPr lang="ru-RU" sz="1700" dirty="0" smtClean="0"/>
          </a:p>
          <a:p>
            <a:pPr>
              <a:buNone/>
            </a:pPr>
            <a:endParaRPr lang="ru-RU" sz="1700" dirty="0" smtClean="0"/>
          </a:p>
          <a:p>
            <a:pPr>
              <a:buNone/>
            </a:pPr>
            <a:endParaRPr lang="ru-RU" sz="1700" dirty="0" smtClean="0"/>
          </a:p>
          <a:p>
            <a:pPr>
              <a:buNone/>
            </a:pPr>
            <a:r>
              <a:rPr lang="ru-RU" sz="1600" b="1" i="1" dirty="0" smtClean="0">
                <a:solidFill>
                  <a:srgbClr val="7030A0"/>
                </a:solidFill>
              </a:rPr>
              <a:t>Кодекс здоровья:</a:t>
            </a:r>
            <a:endParaRPr lang="ru-RU" sz="1600" b="1" i="1" dirty="0" smtClean="0">
              <a:solidFill>
                <a:srgbClr val="002060"/>
              </a:solidFill>
            </a:endParaRPr>
          </a:p>
          <a:p>
            <a:pPr>
              <a:buNone/>
            </a:pPr>
            <a:r>
              <a:rPr lang="ru-RU" sz="1400" dirty="0" smtClean="0">
                <a:solidFill>
                  <a:srgbClr val="002060"/>
                </a:solidFill>
              </a:rPr>
              <a:t>Заниматься спортом.</a:t>
            </a:r>
          </a:p>
          <a:p>
            <a:pPr>
              <a:buNone/>
            </a:pPr>
            <a:r>
              <a:rPr lang="ru-RU" sz="1400" dirty="0" smtClean="0">
                <a:solidFill>
                  <a:srgbClr val="002060"/>
                </a:solidFill>
              </a:rPr>
              <a:t>Дышать свежим воздухом.</a:t>
            </a:r>
          </a:p>
          <a:p>
            <a:pPr>
              <a:buNone/>
            </a:pPr>
            <a:r>
              <a:rPr lang="ru-RU" sz="1400" dirty="0" smtClean="0">
                <a:solidFill>
                  <a:srgbClr val="002060"/>
                </a:solidFill>
              </a:rPr>
              <a:t>Почаще есть рыбу, овощи, фрукты.</a:t>
            </a:r>
          </a:p>
          <a:p>
            <a:pPr>
              <a:buNone/>
            </a:pPr>
            <a:r>
              <a:rPr lang="ru-RU" sz="1400" dirty="0" smtClean="0">
                <a:solidFill>
                  <a:srgbClr val="002060"/>
                </a:solidFill>
              </a:rPr>
              <a:t>Пить воду, молоко, соки, чай.</a:t>
            </a:r>
          </a:p>
          <a:p>
            <a:pPr>
              <a:buNone/>
            </a:pPr>
            <a:r>
              <a:rPr lang="ru-RU" sz="1400" dirty="0" smtClean="0">
                <a:solidFill>
                  <a:srgbClr val="002060"/>
                </a:solidFill>
              </a:rPr>
              <a:t>Спать достаточно.</a:t>
            </a:r>
          </a:p>
          <a:p>
            <a:pPr>
              <a:buNone/>
            </a:pPr>
            <a:r>
              <a:rPr lang="ru-RU" sz="1400" dirty="0" smtClean="0">
                <a:solidFill>
                  <a:srgbClr val="002060"/>
                </a:solidFill>
              </a:rPr>
              <a:t> Как можно больше ходить.</a:t>
            </a:r>
          </a:p>
          <a:p>
            <a:pPr>
              <a:buNone/>
            </a:pPr>
            <a:r>
              <a:rPr lang="ru-RU" sz="1400" dirty="0" smtClean="0">
                <a:solidFill>
                  <a:srgbClr val="002060"/>
                </a:solidFill>
              </a:rPr>
              <a:t>Проявлять</a:t>
            </a:r>
          </a:p>
          <a:p>
            <a:pPr>
              <a:buNone/>
            </a:pPr>
            <a:r>
              <a:rPr lang="ru-RU" sz="1400" dirty="0" smtClean="0">
                <a:solidFill>
                  <a:srgbClr val="002060"/>
                </a:solidFill>
              </a:rPr>
              <a:t>доброжелательность.</a:t>
            </a:r>
          </a:p>
          <a:p>
            <a:pPr>
              <a:buNone/>
            </a:pPr>
            <a:r>
              <a:rPr lang="ru-RU" sz="1400" dirty="0" smtClean="0">
                <a:solidFill>
                  <a:srgbClr val="002060"/>
                </a:solidFill>
              </a:rPr>
              <a:t>Чаще улыбаться.</a:t>
            </a:r>
          </a:p>
          <a:p>
            <a:pPr>
              <a:buNone/>
            </a:pPr>
            <a:r>
              <a:rPr lang="ru-RU" sz="1400" dirty="0" smtClean="0">
                <a:solidFill>
                  <a:srgbClr val="002060"/>
                </a:solidFill>
              </a:rPr>
              <a:t>Любить жизнь.</a:t>
            </a:r>
          </a:p>
          <a:p>
            <a:pPr>
              <a:buNone/>
            </a:pPr>
            <a:r>
              <a:rPr lang="ru-RU" sz="1400" dirty="0" smtClean="0">
                <a:solidFill>
                  <a:srgbClr val="002060"/>
                </a:solidFill>
              </a:rPr>
              <a:t>Не курить, не употреблять алкогольные напитки.</a:t>
            </a:r>
          </a:p>
          <a:p>
            <a:pPr>
              <a:buNone/>
            </a:pPr>
            <a:r>
              <a:rPr lang="ru-RU" sz="1400" dirty="0" smtClean="0">
                <a:solidFill>
                  <a:srgbClr val="002060"/>
                </a:solidFill>
              </a:rPr>
              <a:t>Постарайтесь следовать</a:t>
            </a:r>
          </a:p>
          <a:p>
            <a:pPr>
              <a:buNone/>
            </a:pPr>
            <a:r>
              <a:rPr lang="ru-RU" sz="1400" dirty="0" smtClean="0">
                <a:solidFill>
                  <a:srgbClr val="002060"/>
                </a:solidFill>
              </a:rPr>
              <a:t>этому кодексу здоровья, и вы</a:t>
            </a:r>
          </a:p>
          <a:p>
            <a:pPr>
              <a:buNone/>
            </a:pPr>
            <a:r>
              <a:rPr lang="ru-RU" sz="1400" dirty="0" smtClean="0">
                <a:solidFill>
                  <a:srgbClr val="002060"/>
                </a:solidFill>
              </a:rPr>
              <a:t>на долгие годы сохраните</a:t>
            </a:r>
          </a:p>
          <a:p>
            <a:pPr>
              <a:buNone/>
            </a:pPr>
            <a:r>
              <a:rPr lang="ru-RU" sz="1400" dirty="0" smtClean="0">
                <a:solidFill>
                  <a:srgbClr val="002060"/>
                </a:solidFill>
              </a:rPr>
              <a:t>молодость и красоту.</a:t>
            </a:r>
          </a:p>
          <a:p>
            <a:pPr>
              <a:buNone/>
            </a:pPr>
            <a:r>
              <a:rPr lang="ru-RU" sz="1700" dirty="0" smtClean="0">
                <a:hlinkClick r:id="rId2" tooltip="Google Plus"/>
              </a:rPr>
              <a:t/>
            </a:r>
            <a:br>
              <a:rPr lang="ru-RU" sz="1700" dirty="0" smtClean="0">
                <a:hlinkClick r:id="rId2" tooltip="Google Plus"/>
              </a:rPr>
            </a:br>
            <a:endParaRPr lang="ru-RU" sz="1700" dirty="0" smtClean="0"/>
          </a:p>
          <a:p>
            <a:pPr>
              <a:buNone/>
            </a:pPr>
            <a:r>
              <a:rPr lang="ru-RU" sz="1700" dirty="0" smtClean="0"/>
              <a:t/>
            </a:r>
            <a:br>
              <a:rPr lang="ru-RU" sz="1700" dirty="0" smtClean="0"/>
            </a:br>
            <a:r>
              <a:rPr lang="ru-RU" sz="1700" dirty="0" smtClean="0">
                <a:solidFill>
                  <a:srgbClr val="002060"/>
                </a:solidFill>
              </a:rPr>
              <a:t>Желаю вам:</a:t>
            </a:r>
          </a:p>
          <a:p>
            <a:pPr>
              <a:buNone/>
            </a:pPr>
            <a:r>
              <a:rPr lang="ru-RU" sz="1700" dirty="0" smtClean="0">
                <a:solidFill>
                  <a:srgbClr val="002060"/>
                </a:solidFill>
              </a:rPr>
              <a:t/>
            </a:r>
            <a:br>
              <a:rPr lang="ru-RU" sz="1700" dirty="0" smtClean="0">
                <a:solidFill>
                  <a:srgbClr val="002060"/>
                </a:solidFill>
              </a:rPr>
            </a:br>
            <a:r>
              <a:rPr lang="ru-RU" sz="1700" dirty="0" smtClean="0">
                <a:solidFill>
                  <a:srgbClr val="002060"/>
                </a:solidFill>
              </a:rPr>
              <a:t>Никогда не болеть;</a:t>
            </a:r>
            <a:br>
              <a:rPr lang="ru-RU" sz="1700" dirty="0" smtClean="0">
                <a:solidFill>
                  <a:srgbClr val="002060"/>
                </a:solidFill>
              </a:rPr>
            </a:br>
            <a:r>
              <a:rPr lang="ru-RU" sz="1700" dirty="0" smtClean="0">
                <a:solidFill>
                  <a:srgbClr val="002060"/>
                </a:solidFill>
              </a:rPr>
              <a:t>Правильно питаться;</a:t>
            </a:r>
            <a:br>
              <a:rPr lang="ru-RU" sz="1700" dirty="0" smtClean="0">
                <a:solidFill>
                  <a:srgbClr val="002060"/>
                </a:solidFill>
              </a:rPr>
            </a:br>
            <a:r>
              <a:rPr lang="ru-RU" sz="1700" dirty="0" smtClean="0">
                <a:solidFill>
                  <a:srgbClr val="002060"/>
                </a:solidFill>
              </a:rPr>
              <a:t>Быть бодрыми</a:t>
            </a:r>
            <a:br>
              <a:rPr lang="ru-RU" sz="1700" dirty="0" smtClean="0">
                <a:solidFill>
                  <a:srgbClr val="002060"/>
                </a:solidFill>
              </a:rPr>
            </a:br>
            <a:r>
              <a:rPr lang="ru-RU" sz="1700" dirty="0" smtClean="0">
                <a:solidFill>
                  <a:srgbClr val="002060"/>
                </a:solidFill>
              </a:rPr>
              <a:t>Вершить добрые дела</a:t>
            </a:r>
            <a:br>
              <a:rPr lang="ru-RU" sz="1700" dirty="0" smtClean="0">
                <a:solidFill>
                  <a:srgbClr val="002060"/>
                </a:solidFill>
              </a:rPr>
            </a:br>
            <a:r>
              <a:rPr lang="ru-RU" sz="1700" dirty="0" smtClean="0">
                <a:solidFill>
                  <a:srgbClr val="002060"/>
                </a:solidFill>
              </a:rPr>
              <a:t>В общем, вести здоровый образ жизни!</a:t>
            </a:r>
          </a:p>
          <a:p>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dirty="0" smtClean="0"/>
              <a:t>Видео лекторий "Я и мое здоровье"</a:t>
            </a:r>
            <a:endParaRPr lang="ru-RU" sz="3600" dirty="0"/>
          </a:p>
        </p:txBody>
      </p:sp>
      <p:sp>
        <p:nvSpPr>
          <p:cNvPr id="3" name="Содержимое 2"/>
          <p:cNvSpPr>
            <a:spLocks noGrp="1"/>
          </p:cNvSpPr>
          <p:nvPr>
            <p:ph idx="1"/>
          </p:nvPr>
        </p:nvSpPr>
        <p:spPr/>
        <p:txBody>
          <a:bodyPr>
            <a:normAutofit lnSpcReduction="10000"/>
          </a:bodyPr>
          <a:lstStyle/>
          <a:p>
            <a:pPr>
              <a:buNone/>
            </a:pPr>
            <a:r>
              <a:rPr lang="ru-RU" sz="2800" b="1" dirty="0" smtClean="0"/>
              <a:t>Цели:</a:t>
            </a:r>
            <a:endParaRPr lang="ru-RU" sz="2800" dirty="0" smtClean="0"/>
          </a:p>
          <a:p>
            <a:pPr lvl="0"/>
            <a:r>
              <a:rPr lang="ru-RU" sz="2800" dirty="0" smtClean="0"/>
              <a:t>Формирование интереса детей к здоровому образу жизни.</a:t>
            </a:r>
          </a:p>
          <a:p>
            <a:pPr lvl="0"/>
            <a:r>
              <a:rPr lang="ru-RU" sz="2800" dirty="0" smtClean="0"/>
              <a:t>Способствовать воспитанию бережного отношения к собственному здоровью.</a:t>
            </a:r>
          </a:p>
          <a:p>
            <a:pPr lvl="0"/>
            <a:r>
              <a:rPr lang="ru-RU" sz="2800" dirty="0" smtClean="0"/>
              <a:t>Побудить заниматься физкультурой, соблюдать правила личной гигиены, правильного здорового питания.</a:t>
            </a:r>
          </a:p>
          <a:p>
            <a:r>
              <a:rPr lang="ru-RU" sz="2800" dirty="0" smtClean="0"/>
              <a:t>Помочь детям задуматься о ценности здоровья, о том, что вредно и что полезно для здоровья.</a:t>
            </a:r>
            <a:endParaRPr lang="ru-RU"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Пословицы о здоровье</a:t>
            </a:r>
            <a:endParaRPr lang="ru-RU"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Умение вести здоровый образ жизни – признак высокой культуры человека, его образованности, настойчивости, воли.</a:t>
            </a:r>
            <a:br>
              <a:rPr lang="ru-RU" dirty="0" smtClean="0"/>
            </a:br>
            <a:r>
              <a:rPr lang="ru-RU" dirty="0" smtClean="0"/>
              <a:t>Как много народных пословиц о здоровье. Соединим фразу и прочитаем пословицу:</a:t>
            </a:r>
          </a:p>
          <a:p>
            <a:r>
              <a:rPr lang="ru-RU" dirty="0" smtClean="0"/>
              <a:t>В здоровом теле… дороже золота.</a:t>
            </a:r>
          </a:p>
          <a:p>
            <a:r>
              <a:rPr lang="ru-RU" dirty="0" smtClean="0"/>
              <a:t>Здоровье … за деньги не купишь</a:t>
            </a:r>
          </a:p>
          <a:p>
            <a:r>
              <a:rPr lang="ru-RU" dirty="0" smtClean="0"/>
              <a:t>Здоровье … здоровый дух</a:t>
            </a:r>
          </a:p>
          <a:p>
            <a:r>
              <a:rPr lang="ru-RU" dirty="0" smtClean="0"/>
              <a:t>Существуют тысячи болезней … рак</a:t>
            </a:r>
          </a:p>
          <a:p>
            <a:r>
              <a:rPr lang="ru-RU" dirty="0" smtClean="0"/>
              <a:t>Здоровому каждый день … пить лекарство</a:t>
            </a:r>
          </a:p>
          <a:p>
            <a:r>
              <a:rPr lang="ru-RU" dirty="0" smtClean="0"/>
              <a:t>Где табак, там язва и … здоровье только одно</a:t>
            </a:r>
          </a:p>
          <a:p>
            <a:r>
              <a:rPr lang="ru-RU" dirty="0" smtClean="0"/>
              <a:t>Лучше дышать свежим воздухом, чем … праздник</a:t>
            </a:r>
          </a:p>
          <a:p>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Игры</a:t>
            </a:r>
            <a:endParaRPr lang="ru-RU" dirty="0"/>
          </a:p>
        </p:txBody>
      </p:sp>
      <p:sp>
        <p:nvSpPr>
          <p:cNvPr id="3" name="Содержимое 2"/>
          <p:cNvSpPr>
            <a:spLocks noGrp="1"/>
          </p:cNvSpPr>
          <p:nvPr>
            <p:ph idx="1"/>
          </p:nvPr>
        </p:nvSpPr>
        <p:spPr/>
        <p:txBody>
          <a:bodyPr>
            <a:normAutofit fontScale="70000" lnSpcReduction="20000"/>
          </a:bodyPr>
          <a:lstStyle/>
          <a:p>
            <a:pPr>
              <a:buNone/>
            </a:pPr>
            <a:r>
              <a:rPr lang="ru-RU" sz="3400" dirty="0" smtClean="0"/>
              <a:t>Хорошее настроение – это тоже залог здоровья. Поэтому, я предлагаю всем вместе поиграть.</a:t>
            </a:r>
          </a:p>
          <a:p>
            <a:r>
              <a:rPr lang="ru-RU" sz="3400" b="1" dirty="0" smtClean="0"/>
              <a:t> «А ну, попробуй!»</a:t>
            </a:r>
            <a:endParaRPr lang="ru-RU" sz="3400" dirty="0" smtClean="0"/>
          </a:p>
          <a:p>
            <a:pPr>
              <a:buNone/>
            </a:pPr>
            <a:r>
              <a:rPr lang="ru-RU" sz="3400" dirty="0" smtClean="0"/>
              <a:t>Вытяните вперед руку с раскрытой ладонью.</a:t>
            </a:r>
          </a:p>
          <a:p>
            <a:pPr>
              <a:buNone/>
            </a:pPr>
            <a:r>
              <a:rPr lang="ru-RU" sz="3400" dirty="0" smtClean="0"/>
              <a:t>Прижмите к ладони большой палец. Остальные</a:t>
            </a:r>
          </a:p>
          <a:p>
            <a:pPr>
              <a:buNone/>
            </a:pPr>
            <a:r>
              <a:rPr lang="ru-RU" sz="3400" dirty="0" smtClean="0"/>
              <a:t>пальцы должны быть развернуты. А теперь</a:t>
            </a:r>
          </a:p>
          <a:p>
            <a:pPr>
              <a:buNone/>
            </a:pPr>
            <a:r>
              <a:rPr lang="ru-RU" sz="3400" dirty="0" smtClean="0"/>
              <a:t>прижмите мизинец. Получилось? Не тут-то было!</a:t>
            </a:r>
          </a:p>
          <a:p>
            <a:r>
              <a:rPr lang="ru-RU" sz="3400" b="1" dirty="0" smtClean="0"/>
              <a:t>«Отдай честь!»</a:t>
            </a:r>
            <a:endParaRPr lang="ru-RU" sz="3400" dirty="0" smtClean="0"/>
          </a:p>
          <a:p>
            <a:pPr>
              <a:buNone/>
            </a:pPr>
            <a:r>
              <a:rPr lang="ru-RU" sz="3400" dirty="0" smtClean="0"/>
              <a:t>Отдай честь правой рукой, а левую одновременно</a:t>
            </a:r>
          </a:p>
          <a:p>
            <a:pPr>
              <a:buNone/>
            </a:pPr>
            <a:r>
              <a:rPr lang="ru-RU" sz="3400" dirty="0" smtClean="0"/>
              <a:t>вытянуть вперед с оттопыренным большим</a:t>
            </a:r>
          </a:p>
          <a:p>
            <a:pPr>
              <a:buNone/>
            </a:pPr>
            <a:r>
              <a:rPr lang="ru-RU" sz="3400" dirty="0" smtClean="0"/>
              <a:t>пальцем, сказав при этом: «Во!»</a:t>
            </a:r>
          </a:p>
          <a:p>
            <a:pPr>
              <a:buNone/>
            </a:pPr>
            <a:r>
              <a:rPr lang="ru-RU" sz="3400" dirty="0" smtClean="0"/>
              <a:t>Затем хлопнуть в ладоши и проделать то же самое, но</a:t>
            </a:r>
          </a:p>
          <a:p>
            <a:pPr>
              <a:buNone/>
            </a:pPr>
            <a:r>
              <a:rPr lang="ru-RU" sz="3400" dirty="0" smtClean="0"/>
              <a:t>быстро сменив руки</a:t>
            </a:r>
            <a:r>
              <a:rPr lang="ru-RU" dirty="0" smtClean="0"/>
              <a:t>.</a:t>
            </a:r>
          </a:p>
          <a:p>
            <a:endParaRPr lang="ru-RU"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296842"/>
          </a:xfrm>
        </p:spPr>
        <p:txBody>
          <a:bodyPr>
            <a:normAutofit fontScale="90000"/>
          </a:bodyPr>
          <a:lstStyle/>
          <a:p>
            <a:pPr algn="ctr"/>
            <a:r>
              <a:rPr lang="ru-RU" dirty="0" smtClean="0"/>
              <a:t>Анкета</a:t>
            </a:r>
            <a:endParaRPr lang="ru-RU" dirty="0"/>
          </a:p>
        </p:txBody>
      </p:sp>
      <p:sp>
        <p:nvSpPr>
          <p:cNvPr id="3" name="Содержимое 2"/>
          <p:cNvSpPr>
            <a:spLocks noGrp="1"/>
          </p:cNvSpPr>
          <p:nvPr>
            <p:ph idx="1"/>
          </p:nvPr>
        </p:nvSpPr>
        <p:spPr>
          <a:xfrm>
            <a:off x="1435608" y="714356"/>
            <a:ext cx="7498080" cy="6143644"/>
          </a:xfrm>
        </p:spPr>
        <p:txBody>
          <a:bodyPr>
            <a:noAutofit/>
          </a:bodyPr>
          <a:lstStyle/>
          <a:p>
            <a:pPr>
              <a:buNone/>
            </a:pPr>
            <a:r>
              <a:rPr lang="ru-RU" sz="2000" dirty="0" smtClean="0"/>
              <a:t>Ответе на вопросы анкеты и сделайте вывод:</a:t>
            </a:r>
          </a:p>
          <a:p>
            <a:pPr>
              <a:buNone/>
            </a:pPr>
            <a:r>
              <a:rPr lang="ru-RU" sz="2000" dirty="0" smtClean="0"/>
              <a:t>Какое у тебя здоровье и как ты о нем заботишься?</a:t>
            </a:r>
          </a:p>
          <a:p>
            <a:pPr>
              <a:buNone/>
            </a:pPr>
            <a:r>
              <a:rPr lang="ru-RU" sz="2400" b="1" dirty="0" smtClean="0"/>
              <a:t>Анкета:</a:t>
            </a:r>
            <a:r>
              <a:rPr lang="ru-RU" sz="2400" dirty="0" smtClean="0"/>
              <a:t> </a:t>
            </a:r>
            <a:r>
              <a:rPr lang="ru-RU" sz="2400" b="1" dirty="0" smtClean="0"/>
              <a:t>«Отношение учащегося к здоровью и здоровому образу жизни»</a:t>
            </a:r>
            <a:endParaRPr lang="ru-RU" sz="2400" dirty="0" smtClean="0"/>
          </a:p>
          <a:p>
            <a:pPr lvl="0"/>
            <a:r>
              <a:rPr lang="ru-RU" sz="2000" dirty="0" smtClean="0"/>
              <a:t>Болел ли ты в последние полгода?</a:t>
            </a:r>
          </a:p>
          <a:p>
            <a:pPr lvl="0"/>
            <a:r>
              <a:rPr lang="ru-RU" sz="2000" dirty="0" smtClean="0"/>
              <a:t>У Вас есть постоянный режим дня?</a:t>
            </a:r>
          </a:p>
          <a:p>
            <a:pPr lvl="0"/>
            <a:r>
              <a:rPr lang="ru-RU" sz="2000" dirty="0" smtClean="0"/>
              <a:t>Кто из Вас ежедневно выполняет утреннюю зарядку?</a:t>
            </a:r>
          </a:p>
          <a:p>
            <a:pPr lvl="0"/>
            <a:r>
              <a:rPr lang="ru-RU" sz="2000" dirty="0" smtClean="0"/>
              <a:t>Проводите ли вы 1,5-2 часа на свежем воздухе?</a:t>
            </a:r>
          </a:p>
          <a:p>
            <a:pPr lvl="0"/>
            <a:r>
              <a:rPr lang="ru-RU" sz="2000" dirty="0" smtClean="0"/>
              <a:t>Каждый день ли Вы употребляете фрукты и овощи?</a:t>
            </a:r>
          </a:p>
          <a:p>
            <a:pPr lvl="0"/>
            <a:r>
              <a:rPr lang="ru-RU" sz="2000" dirty="0" smtClean="0"/>
              <a:t>Вы всегда одеваетесь по погоде?</a:t>
            </a:r>
          </a:p>
          <a:p>
            <a:pPr lvl="0"/>
            <a:r>
              <a:rPr lang="ru-RU" sz="2000" dirty="0" smtClean="0"/>
              <a:t>Занимаетесь ли Вы в спортивной секции, бальными танцами, посещаете бассейн?</a:t>
            </a:r>
          </a:p>
          <a:p>
            <a:pPr lvl="0"/>
            <a:r>
              <a:rPr lang="ru-RU" sz="2000" dirty="0" smtClean="0"/>
              <a:t>Пробовали ли Вы курить?</a:t>
            </a:r>
          </a:p>
          <a:p>
            <a:pPr lvl="0"/>
            <a:r>
              <a:rPr lang="ru-RU" sz="2000" dirty="0" smtClean="0"/>
              <a:t>Пробовали ли Вы пиво и алкогольные напитки?</a:t>
            </a:r>
          </a:p>
          <a:p>
            <a:endParaRPr lang="ru-RU" sz="24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796908"/>
          </a:xfrm>
        </p:spPr>
        <p:txBody>
          <a:bodyPr/>
          <a:lstStyle/>
          <a:p>
            <a:pPr algn="ctr"/>
            <a:r>
              <a:rPr lang="ru-RU" dirty="0" smtClean="0"/>
              <a:t>Образ жизни</a:t>
            </a:r>
            <a:endParaRPr lang="ru-RU" dirty="0"/>
          </a:p>
        </p:txBody>
      </p:sp>
      <p:sp>
        <p:nvSpPr>
          <p:cNvPr id="3" name="Содержимое 2"/>
          <p:cNvSpPr>
            <a:spLocks noGrp="1"/>
          </p:cNvSpPr>
          <p:nvPr>
            <p:ph idx="1"/>
          </p:nvPr>
        </p:nvSpPr>
        <p:spPr>
          <a:xfrm>
            <a:off x="1435608" y="1142984"/>
            <a:ext cx="7498080" cy="5105416"/>
          </a:xfrm>
        </p:spPr>
        <p:txBody>
          <a:bodyPr>
            <a:normAutofit fontScale="62500" lnSpcReduction="20000"/>
          </a:bodyPr>
          <a:lstStyle/>
          <a:p>
            <a:pPr>
              <a:buNone/>
            </a:pPr>
            <a:r>
              <a:rPr lang="ru-RU" dirty="0" smtClean="0"/>
              <a:t>Здоровье – бесценное достояние не только каждого человека, но и всего общества. При встречах, расставаниях с близкими и дорогими людьми мы желаем им доброго и крепкого здоровья, так как это залог и основное условие полноценной и счастливой жизни. Доброе здоровье, разумно сохраняемое и укрепляемое самим человеком, обеспечивает ему долгую и активную жизнь.</a:t>
            </a:r>
            <a:br>
              <a:rPr lang="ru-RU" dirty="0" smtClean="0"/>
            </a:br>
            <a:r>
              <a:rPr lang="ru-RU" dirty="0" smtClean="0"/>
              <a:t>– Какой образ жизни нужно считать здоровым? </a:t>
            </a:r>
            <a:endParaRPr lang="ru-RU" i="1" dirty="0" smtClean="0"/>
          </a:p>
          <a:p>
            <a:r>
              <a:rPr lang="ru-RU" i="1" dirty="0" smtClean="0"/>
              <a:t>Только такой, который не приносит вреда здоровью, позволяет человеку поддерживать высокий уровень работоспособности, хорошего самочувствия и настроения)</a:t>
            </a:r>
            <a:endParaRPr lang="ru-RU" dirty="0" smtClean="0"/>
          </a:p>
          <a:p>
            <a:pPr>
              <a:buNone/>
            </a:pPr>
            <a:r>
              <a:rPr lang="ru-RU" b="1" dirty="0" smtClean="0"/>
              <a:t>Чтобы сохранить здоровье, человек обязательно должен</a:t>
            </a:r>
            <a:r>
              <a:rPr lang="ru-RU" dirty="0" smtClean="0"/>
              <a:t> </a:t>
            </a:r>
          </a:p>
          <a:p>
            <a:pPr lvl="0"/>
            <a:r>
              <a:rPr lang="ru-RU" dirty="0" smtClean="0"/>
              <a:t>Соблюдать гигиену</a:t>
            </a:r>
          </a:p>
          <a:p>
            <a:pPr lvl="0"/>
            <a:r>
              <a:rPr lang="ru-RU" dirty="0" smtClean="0"/>
              <a:t>Заниматься закаливанием, физкультурой, спортом.</a:t>
            </a:r>
          </a:p>
          <a:p>
            <a:pPr lvl="0"/>
            <a:r>
              <a:rPr lang="ru-RU" dirty="0" smtClean="0"/>
              <a:t>Соблюдать здоровое питание.</a:t>
            </a:r>
          </a:p>
          <a:p>
            <a:pPr lvl="0"/>
            <a:r>
              <a:rPr lang="ru-RU" dirty="0" smtClean="0"/>
              <a:t>Не иметь вредных привычек.</a:t>
            </a:r>
          </a:p>
          <a:p>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796908"/>
          </a:xfrm>
        </p:spPr>
        <p:txBody>
          <a:bodyPr/>
          <a:lstStyle/>
          <a:p>
            <a:pPr algn="ctr"/>
            <a:r>
              <a:rPr lang="ru-RU" dirty="0" smtClean="0"/>
              <a:t>Что такое гигиена?</a:t>
            </a:r>
            <a:endParaRPr lang="ru-RU" dirty="0"/>
          </a:p>
        </p:txBody>
      </p:sp>
      <p:sp>
        <p:nvSpPr>
          <p:cNvPr id="3" name="Содержимое 2"/>
          <p:cNvSpPr>
            <a:spLocks noGrp="1"/>
          </p:cNvSpPr>
          <p:nvPr>
            <p:ph idx="1"/>
          </p:nvPr>
        </p:nvSpPr>
        <p:spPr>
          <a:xfrm>
            <a:off x="1435608" y="1214422"/>
            <a:ext cx="7498080" cy="5033978"/>
          </a:xfrm>
        </p:spPr>
        <p:txBody>
          <a:bodyPr>
            <a:normAutofit lnSpcReduction="10000"/>
          </a:bodyPr>
          <a:lstStyle/>
          <a:p>
            <a:r>
              <a:rPr lang="ru-RU" dirty="0" smtClean="0"/>
              <a:t>В переводе с греческого «гигиена» значит «здоровый»</a:t>
            </a:r>
            <a:br>
              <a:rPr lang="ru-RU" dirty="0" smtClean="0"/>
            </a:br>
            <a:r>
              <a:rPr lang="ru-RU" dirty="0" smtClean="0"/>
              <a:t>Гигиена – это наука, которая занимается охраной здоровья, предупреждением заболеваний</a:t>
            </a:r>
            <a:r>
              <a:rPr lang="ru-RU" b="1" dirty="0" smtClean="0"/>
              <a:t>. </a:t>
            </a:r>
            <a:r>
              <a:rPr lang="ru-RU" dirty="0" smtClean="0"/>
              <a:t>Девиз правил гигиены:</a:t>
            </a:r>
            <a:r>
              <a:rPr lang="ru-RU" b="1" dirty="0" smtClean="0"/>
              <a:t> </a:t>
            </a:r>
            <a:r>
              <a:rPr lang="ru-RU" dirty="0" smtClean="0"/>
              <a:t>«Чистота-залог здоровья»</a:t>
            </a:r>
            <a:br>
              <a:rPr lang="ru-RU" dirty="0" smtClean="0"/>
            </a:br>
            <a:r>
              <a:rPr lang="ru-RU" dirty="0" smtClean="0"/>
              <a:t>– Назовите предметы личной гигиены? </a:t>
            </a:r>
          </a:p>
          <a:p>
            <a:r>
              <a:rPr lang="ru-RU" i="1" dirty="0" smtClean="0"/>
              <a:t>Зубная щетка, мочалка, расческа, полотенце, носовой платок, мыло</a:t>
            </a:r>
            <a:endParaRPr lang="ru-RU" dirty="0" smtClean="0"/>
          </a:p>
          <a:p>
            <a:endParaRPr lang="ru-RU"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Сохраним здоровье!</a:t>
            </a:r>
            <a:endParaRPr lang="ru-RU" dirty="0"/>
          </a:p>
        </p:txBody>
      </p:sp>
      <p:sp>
        <p:nvSpPr>
          <p:cNvPr id="3" name="Содержимое 2"/>
          <p:cNvSpPr>
            <a:spLocks noGrp="1"/>
          </p:cNvSpPr>
          <p:nvPr>
            <p:ph idx="1"/>
          </p:nvPr>
        </p:nvSpPr>
        <p:spPr/>
        <p:txBody>
          <a:bodyPr>
            <a:normAutofit fontScale="85000" lnSpcReduction="20000"/>
          </a:bodyPr>
          <a:lstStyle/>
          <a:p>
            <a:r>
              <a:rPr lang="ru-RU" dirty="0" smtClean="0"/>
              <a:t>Чтобы сохранить здоровье, нужно заниматься физкультурой, делать ежедневную утреннюю зарядку. </a:t>
            </a:r>
            <a:br>
              <a:rPr lang="ru-RU" dirty="0" smtClean="0"/>
            </a:br>
            <a:r>
              <a:rPr lang="ru-RU" dirty="0" smtClean="0"/>
              <a:t>– Как Вы думаете, что происходит в нашем организме, когда мы делаем зарядку?</a:t>
            </a:r>
          </a:p>
          <a:p>
            <a:r>
              <a:rPr lang="ru-RU" i="1" dirty="0" smtClean="0"/>
              <a:t>Во время физической нагрузки наши мышцы работают напряженнее, поэтому им нужно больше кислорода. Сердце, которое работает бесперебойно, вынуждено перекачивать кровь сильнее и быстрее, чтобы доставить больше кислорода мышцам. Если Вы ежедневно занимаетесь зарядкой, ваше сердце становиться сильнее.</a:t>
            </a:r>
            <a:endParaRPr lang="ru-RU" dirty="0" smtClean="0"/>
          </a:p>
          <a:p>
            <a:endParaRPr lang="ru-RU"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511156"/>
          </a:xfrm>
        </p:spPr>
        <p:txBody>
          <a:bodyPr>
            <a:normAutofit fontScale="90000"/>
          </a:bodyPr>
          <a:lstStyle/>
          <a:p>
            <a:pPr algn="ctr"/>
            <a:r>
              <a:rPr lang="ru-RU" dirty="0" smtClean="0"/>
              <a:t>Спорт</a:t>
            </a:r>
            <a:endParaRPr lang="ru-RU" dirty="0"/>
          </a:p>
        </p:txBody>
      </p:sp>
      <p:sp>
        <p:nvSpPr>
          <p:cNvPr id="3" name="Содержимое 2"/>
          <p:cNvSpPr>
            <a:spLocks noGrp="1"/>
          </p:cNvSpPr>
          <p:nvPr>
            <p:ph idx="1"/>
          </p:nvPr>
        </p:nvSpPr>
        <p:spPr>
          <a:xfrm>
            <a:off x="1435608" y="1000108"/>
            <a:ext cx="7498080" cy="5248292"/>
          </a:xfrm>
        </p:spPr>
        <p:txBody>
          <a:bodyPr>
            <a:normAutofit fontScale="92500" lnSpcReduction="20000"/>
          </a:bodyPr>
          <a:lstStyle/>
          <a:p>
            <a:r>
              <a:rPr lang="ru-RU" dirty="0" smtClean="0"/>
              <a:t>Спорт в жизни каждого человека необходим. Ведь не зря говорят, что человек должен быть красив и духовно и физически.</a:t>
            </a:r>
            <a:br>
              <a:rPr lang="ru-RU" dirty="0" smtClean="0"/>
            </a:br>
            <a:r>
              <a:rPr lang="ru-RU" dirty="0" smtClean="0"/>
              <a:t>А теперь задание для Вашего внимания. Вот слово: СПОРТ! </a:t>
            </a:r>
            <a:br>
              <a:rPr lang="ru-RU" dirty="0" smtClean="0"/>
            </a:br>
            <a:r>
              <a:rPr lang="ru-RU" dirty="0" smtClean="0"/>
              <a:t>А кто такой спортсмен? Подумайте и отвечайте поскорей. Каким он должен быть на букву: С, П, О, Р, Т? </a:t>
            </a:r>
          </a:p>
          <a:p>
            <a:r>
              <a:rPr lang="ru-RU" dirty="0" smtClean="0"/>
              <a:t>Соревнование.</a:t>
            </a:r>
          </a:p>
          <a:p>
            <a:pPr marL="596646" indent="-514350">
              <a:buAutoNum type="arabicPeriod"/>
            </a:pPr>
            <a:r>
              <a:rPr lang="ru-RU" dirty="0" smtClean="0"/>
              <a:t>Кто больше сделает приседаний?</a:t>
            </a:r>
          </a:p>
          <a:p>
            <a:pPr marL="596646" indent="-514350">
              <a:buAutoNum type="arabicPeriod"/>
            </a:pPr>
            <a:r>
              <a:rPr lang="ru-RU" dirty="0" smtClean="0"/>
              <a:t> Кто больше всего сделает прыжков на одной ноге?</a:t>
            </a:r>
          </a:p>
          <a:p>
            <a:endParaRPr lang="ru-RU" dirty="0" smtClean="0"/>
          </a:p>
          <a:p>
            <a:endParaRPr lang="ru-RU"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725470"/>
          </a:xfrm>
        </p:spPr>
        <p:txBody>
          <a:bodyPr>
            <a:normAutofit fontScale="90000"/>
          </a:bodyPr>
          <a:lstStyle/>
          <a:p>
            <a:pPr algn="ctr"/>
            <a:r>
              <a:rPr lang="ru-RU" dirty="0" smtClean="0"/>
              <a:t>Викторина</a:t>
            </a:r>
            <a:endParaRPr lang="ru-RU" dirty="0"/>
          </a:p>
        </p:txBody>
      </p:sp>
      <p:sp>
        <p:nvSpPr>
          <p:cNvPr id="3" name="Содержимое 2"/>
          <p:cNvSpPr>
            <a:spLocks noGrp="1"/>
          </p:cNvSpPr>
          <p:nvPr>
            <p:ph idx="1"/>
          </p:nvPr>
        </p:nvSpPr>
        <p:spPr>
          <a:xfrm>
            <a:off x="1435608" y="1071546"/>
            <a:ext cx="7498080" cy="5176854"/>
          </a:xfrm>
        </p:spPr>
        <p:txBody>
          <a:bodyPr>
            <a:normAutofit/>
          </a:bodyPr>
          <a:lstStyle/>
          <a:p>
            <a:pPr lvl="0"/>
            <a:r>
              <a:rPr lang="ru-RU" dirty="0" smtClean="0"/>
              <a:t>Какие виды спорта вы знаете?</a:t>
            </a:r>
          </a:p>
          <a:p>
            <a:pPr lvl="0"/>
            <a:r>
              <a:rPr lang="ru-RU" dirty="0" smtClean="0"/>
              <a:t>Назовите спортивные атрибуты.</a:t>
            </a:r>
          </a:p>
          <a:p>
            <a:pPr lvl="0"/>
            <a:r>
              <a:rPr lang="ru-RU" dirty="0" smtClean="0"/>
              <a:t>Как называется спортивный переходящий приз? </a:t>
            </a:r>
          </a:p>
          <a:p>
            <a:pPr lvl="0"/>
            <a:r>
              <a:rPr lang="ru-RU" dirty="0" smtClean="0"/>
              <a:t>В каких спортивных играх используется мяч? </a:t>
            </a:r>
          </a:p>
          <a:p>
            <a:pPr lvl="0"/>
            <a:r>
              <a:rPr lang="ru-RU" dirty="0" smtClean="0"/>
              <a:t>Заключительная часть соревнований, выявляющая победителя? </a:t>
            </a:r>
          </a:p>
          <a:p>
            <a:pPr lvl="0"/>
            <a:r>
              <a:rPr lang="ru-RU" dirty="0" smtClean="0"/>
              <a:t>Назовите знаменитых спортсменов.</a:t>
            </a:r>
          </a:p>
          <a:p>
            <a:endParaRPr lang="ru-R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582594"/>
          </a:xfrm>
        </p:spPr>
        <p:txBody>
          <a:bodyPr>
            <a:normAutofit fontScale="90000"/>
          </a:bodyPr>
          <a:lstStyle/>
          <a:p>
            <a:pPr algn="ctr"/>
            <a:r>
              <a:rPr lang="ru-RU" dirty="0" smtClean="0"/>
              <a:t>Питание</a:t>
            </a:r>
            <a:endParaRPr lang="ru-RU" dirty="0"/>
          </a:p>
        </p:txBody>
      </p:sp>
      <p:sp>
        <p:nvSpPr>
          <p:cNvPr id="3" name="Содержимое 2"/>
          <p:cNvSpPr>
            <a:spLocks noGrp="1"/>
          </p:cNvSpPr>
          <p:nvPr>
            <p:ph idx="1"/>
          </p:nvPr>
        </p:nvSpPr>
        <p:spPr>
          <a:xfrm>
            <a:off x="1435608" y="928670"/>
            <a:ext cx="7498080" cy="5319730"/>
          </a:xfrm>
        </p:spPr>
        <p:txBody>
          <a:bodyPr>
            <a:normAutofit fontScale="70000" lnSpcReduction="20000"/>
          </a:bodyPr>
          <a:lstStyle/>
          <a:p>
            <a:r>
              <a:rPr lang="ru-RU" dirty="0" smtClean="0"/>
              <a:t>Питание является одним из важнейших условий жизнедеятельности человека. Правильная организация питания позволяет поддерживать и укреплять здоровье, а его нарушение ведёт к возникновению многих заболеваний.</a:t>
            </a:r>
          </a:p>
          <a:p>
            <a:r>
              <a:rPr lang="ru-RU" dirty="0" smtClean="0"/>
              <a:t>– Какие виды продуктов вы знаете? </a:t>
            </a:r>
          </a:p>
          <a:p>
            <a:r>
              <a:rPr lang="ru-RU" dirty="0" smtClean="0"/>
              <a:t>Какая ваша любимая еда? </a:t>
            </a:r>
          </a:p>
          <a:p>
            <a:r>
              <a:rPr lang="ru-RU" dirty="0" smtClean="0"/>
              <a:t> Правила питания.</a:t>
            </a:r>
            <a:br>
              <a:rPr lang="ru-RU" dirty="0" smtClean="0"/>
            </a:br>
            <a:r>
              <a:rPr lang="ru-RU" dirty="0" smtClean="0"/>
              <a:t>– Есть необходимо каждый день в одно и то же время.</a:t>
            </a:r>
            <a:br>
              <a:rPr lang="ru-RU" dirty="0" smtClean="0"/>
            </a:br>
            <a:r>
              <a:rPr lang="ru-RU" dirty="0" smtClean="0"/>
              <a:t>– Перед едой надо вымыть руки с мылом.</a:t>
            </a:r>
            <a:br>
              <a:rPr lang="ru-RU" dirty="0" smtClean="0"/>
            </a:br>
            <a:r>
              <a:rPr lang="ru-RU" dirty="0" smtClean="0"/>
              <a:t>– Есть надо продукты, полезные для здоровья.</a:t>
            </a:r>
            <a:br>
              <a:rPr lang="ru-RU" dirty="0" smtClean="0"/>
            </a:br>
            <a:r>
              <a:rPr lang="ru-RU" dirty="0" smtClean="0"/>
              <a:t>– Есть необходимо не быстро и не очень медленно.</a:t>
            </a:r>
            <a:br>
              <a:rPr lang="ru-RU" dirty="0" smtClean="0"/>
            </a:br>
            <a:r>
              <a:rPr lang="ru-RU" dirty="0" smtClean="0"/>
              <a:t>– Каждый кусочек нужно тщательно пережёвывать. </a:t>
            </a:r>
            <a:br>
              <a:rPr lang="ru-RU" dirty="0" smtClean="0"/>
            </a:br>
            <a:r>
              <a:rPr lang="ru-RU" dirty="0" smtClean="0"/>
              <a:t>– Не объедаться.</a:t>
            </a:r>
            <a:br>
              <a:rPr lang="ru-RU" dirty="0" smtClean="0"/>
            </a:br>
            <a:r>
              <a:rPr lang="ru-RU" dirty="0" smtClean="0"/>
              <a:t>– Сладости можно есть только после еды.</a:t>
            </a:r>
          </a:p>
          <a:p>
            <a:r>
              <a:rPr lang="ru-RU" dirty="0" smtClean="0"/>
              <a:t> Какие вы знаете витамины? </a:t>
            </a:r>
          </a:p>
          <a:p>
            <a:r>
              <a:rPr lang="ru-RU" dirty="0" smtClean="0"/>
              <a:t>В каких продуктах они встречаются?</a:t>
            </a:r>
          </a:p>
          <a:p>
            <a:endParaRPr lang="ru-RU"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368280"/>
          </a:xfrm>
        </p:spPr>
        <p:txBody>
          <a:bodyPr>
            <a:normAutofit fontScale="90000"/>
          </a:bodyPr>
          <a:lstStyle/>
          <a:p>
            <a:pPr algn="ctr"/>
            <a:r>
              <a:rPr lang="ru-RU" dirty="0" smtClean="0"/>
              <a:t>Спор витаминов</a:t>
            </a:r>
            <a:endParaRPr lang="ru-RU" dirty="0"/>
          </a:p>
        </p:txBody>
      </p:sp>
      <p:sp>
        <p:nvSpPr>
          <p:cNvPr id="3" name="Содержимое 2"/>
          <p:cNvSpPr>
            <a:spLocks noGrp="1"/>
          </p:cNvSpPr>
          <p:nvPr>
            <p:ph idx="1"/>
          </p:nvPr>
        </p:nvSpPr>
        <p:spPr>
          <a:xfrm>
            <a:off x="1435608" y="714356"/>
            <a:ext cx="7498080" cy="6143644"/>
          </a:xfrm>
        </p:spPr>
        <p:txBody>
          <a:bodyPr>
            <a:normAutofit fontScale="62500" lnSpcReduction="20000"/>
          </a:bodyPr>
          <a:lstStyle/>
          <a:p>
            <a:pPr>
              <a:buNone/>
            </a:pPr>
            <a:endParaRPr lang="ru-RU" dirty="0" smtClean="0"/>
          </a:p>
          <a:p>
            <a:pPr algn="ctr">
              <a:buNone/>
            </a:pPr>
            <a:r>
              <a:rPr lang="ru-RU" dirty="0" smtClean="0"/>
              <a:t>        Витамины: А, В, С</a:t>
            </a:r>
            <a:br>
              <a:rPr lang="ru-RU" dirty="0" smtClean="0"/>
            </a:br>
            <a:r>
              <a:rPr lang="ru-RU" dirty="0" smtClean="0"/>
              <a:t>Примостились на крыльце,</a:t>
            </a:r>
            <a:br>
              <a:rPr lang="ru-RU" dirty="0" smtClean="0"/>
            </a:br>
            <a:r>
              <a:rPr lang="ru-RU" dirty="0" smtClean="0"/>
              <a:t>И кричат они и спорят:</a:t>
            </a:r>
            <a:br>
              <a:rPr lang="ru-RU" dirty="0" smtClean="0"/>
            </a:br>
            <a:r>
              <a:rPr lang="ru-RU" dirty="0" smtClean="0"/>
              <a:t>Кто важнее для здоровья?</a:t>
            </a:r>
            <a:br>
              <a:rPr lang="ru-RU" dirty="0" smtClean="0"/>
            </a:br>
            <a:r>
              <a:rPr lang="ru-RU" dirty="0" smtClean="0"/>
              <a:t>– Я – промолвил важно А,</a:t>
            </a:r>
            <a:br>
              <a:rPr lang="ru-RU" dirty="0" smtClean="0"/>
            </a:br>
            <a:r>
              <a:rPr lang="ru-RU" dirty="0" smtClean="0"/>
              <a:t>Не росли бы без меня</a:t>
            </a:r>
            <a:br>
              <a:rPr lang="ru-RU" dirty="0" smtClean="0"/>
            </a:br>
            <a:r>
              <a:rPr lang="ru-RU" dirty="0" smtClean="0"/>
              <a:t>– Я – перебивает С –</a:t>
            </a:r>
            <a:br>
              <a:rPr lang="ru-RU" dirty="0" smtClean="0"/>
            </a:br>
            <a:r>
              <a:rPr lang="ru-RU" dirty="0" smtClean="0"/>
              <a:t>Без меня болеют все</a:t>
            </a:r>
            <a:br>
              <a:rPr lang="ru-RU" dirty="0" smtClean="0"/>
            </a:br>
            <a:r>
              <a:rPr lang="ru-RU" dirty="0" smtClean="0"/>
              <a:t>– Нет – надулся важно В,</a:t>
            </a:r>
            <a:br>
              <a:rPr lang="ru-RU" dirty="0" smtClean="0"/>
            </a:br>
            <a:r>
              <a:rPr lang="ru-RU" dirty="0" smtClean="0"/>
              <a:t>Я нужнее на земле.</a:t>
            </a:r>
            <a:br>
              <a:rPr lang="ru-RU" dirty="0" smtClean="0"/>
            </a:br>
            <a:r>
              <a:rPr lang="ru-RU" dirty="0" smtClean="0"/>
              <a:t>Кто меня не уважает,</a:t>
            </a:r>
            <a:br>
              <a:rPr lang="ru-RU" dirty="0" smtClean="0"/>
            </a:br>
            <a:r>
              <a:rPr lang="ru-RU" dirty="0" smtClean="0"/>
              <a:t>Плохо спит и слаб бывает.</a:t>
            </a:r>
            <a:br>
              <a:rPr lang="ru-RU" dirty="0" smtClean="0"/>
            </a:br>
            <a:r>
              <a:rPr lang="ru-RU" dirty="0" smtClean="0"/>
              <a:t>Так бы спорили они,</a:t>
            </a:r>
            <a:br>
              <a:rPr lang="ru-RU" dirty="0" smtClean="0"/>
            </a:br>
            <a:r>
              <a:rPr lang="ru-RU" dirty="0" smtClean="0"/>
              <a:t>В споре, проводя все дни,</a:t>
            </a:r>
            <a:br>
              <a:rPr lang="ru-RU" dirty="0" smtClean="0"/>
            </a:br>
            <a:r>
              <a:rPr lang="ru-RU" dirty="0" smtClean="0"/>
              <a:t>Если б Петя-ученик,</a:t>
            </a:r>
            <a:br>
              <a:rPr lang="ru-RU" dirty="0" smtClean="0"/>
            </a:br>
            <a:r>
              <a:rPr lang="ru-RU" dirty="0" smtClean="0"/>
              <a:t>Не сказал им напрямик:</a:t>
            </a:r>
            <a:br>
              <a:rPr lang="ru-RU" dirty="0" smtClean="0"/>
            </a:br>
            <a:r>
              <a:rPr lang="ru-RU" dirty="0" smtClean="0"/>
              <a:t>– Все, Вы, братцы, хороши,</a:t>
            </a:r>
            <a:br>
              <a:rPr lang="ru-RU" dirty="0" smtClean="0"/>
            </a:br>
            <a:r>
              <a:rPr lang="ru-RU" dirty="0" smtClean="0"/>
              <a:t>Для здоровья и души,</a:t>
            </a:r>
            <a:br>
              <a:rPr lang="ru-RU" dirty="0" smtClean="0"/>
            </a:br>
            <a:r>
              <a:rPr lang="ru-RU" dirty="0" smtClean="0"/>
              <a:t>Если б вас я всех не ел,</a:t>
            </a:r>
            <a:br>
              <a:rPr lang="ru-RU" dirty="0" smtClean="0"/>
            </a:br>
            <a:r>
              <a:rPr lang="ru-RU" dirty="0" smtClean="0"/>
              <a:t>Всё болел бы да болел.</a:t>
            </a:r>
            <a:br>
              <a:rPr lang="ru-RU" dirty="0" smtClean="0"/>
            </a:br>
            <a:r>
              <a:rPr lang="ru-RU" dirty="0" smtClean="0"/>
              <a:t>С вами всеми я дружу</a:t>
            </a:r>
            <a:br>
              <a:rPr lang="ru-RU" dirty="0" smtClean="0"/>
            </a:br>
            <a:r>
              <a:rPr lang="ru-RU" dirty="0" smtClean="0"/>
              <a:t>Я здоровьем дорожу! ...</a:t>
            </a:r>
          </a:p>
          <a:p>
            <a:endParaRPr lang="ru-RU"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www.azbukadiet.ru/wp-content/uploads/2014/11/v-kakix-produktax-soderzhatsya-vitaminy2.jpg"/>
          <p:cNvPicPr>
            <a:picLocks noGrp="1"/>
          </p:cNvPicPr>
          <p:nvPr>
            <p:ph idx="1"/>
          </p:nvPr>
        </p:nvPicPr>
        <p:blipFill>
          <a:blip r:embed="rId2"/>
          <a:srcRect/>
          <a:stretch>
            <a:fillRect/>
          </a:stretch>
        </p:blipFill>
        <p:spPr bwMode="auto">
          <a:xfrm>
            <a:off x="1000100" y="0"/>
            <a:ext cx="8143900" cy="685800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xarchevnya.ru/uploads/posts/2010-11/1290587964_pyramid.jpg"/>
          <p:cNvPicPr>
            <a:picLocks noGrp="1"/>
          </p:cNvPicPr>
          <p:nvPr>
            <p:ph idx="1"/>
          </p:nvPr>
        </p:nvPicPr>
        <p:blipFill>
          <a:blip r:embed="rId2"/>
          <a:srcRect/>
          <a:stretch>
            <a:fillRect/>
          </a:stretch>
        </p:blipFill>
        <p:spPr bwMode="auto">
          <a:xfrm>
            <a:off x="1071538" y="0"/>
            <a:ext cx="8072462" cy="68580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ru3.anyfad.com/items/t1@625f6545-1936-491e-b379-7dc7064901b4/30-LUChShIH-PRODUKTOV-DLYa-MOZGA.jpg"/>
          <p:cNvPicPr>
            <a:picLocks noGrp="1"/>
          </p:cNvPicPr>
          <p:nvPr>
            <p:ph idx="1"/>
          </p:nvPr>
        </p:nvPicPr>
        <p:blipFill>
          <a:blip r:embed="rId2"/>
          <a:srcRect/>
          <a:stretch>
            <a:fillRect/>
          </a:stretch>
        </p:blipFill>
        <p:spPr bwMode="auto">
          <a:xfrm>
            <a:off x="1071538" y="0"/>
            <a:ext cx="8072462" cy="68580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ru2.anyfad.com/items/t1@a91a2424-ff7f-4074-b514-aded143987b0/30-LUChShIH-PRODUKTOV-DLYa-MOZGA.jpg"/>
          <p:cNvPicPr>
            <a:picLocks noGrp="1"/>
          </p:cNvPicPr>
          <p:nvPr>
            <p:ph idx="1"/>
          </p:nvPr>
        </p:nvPicPr>
        <p:blipFill>
          <a:blip r:embed="rId2"/>
          <a:srcRect/>
          <a:stretch>
            <a:fillRect/>
          </a:stretch>
        </p:blipFill>
        <p:spPr bwMode="auto">
          <a:xfrm>
            <a:off x="1000100" y="0"/>
            <a:ext cx="8143900" cy="68580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Содержимое 5" descr="http://img1.liveinternet.ru/images/attach/c/9/105/317/105317999_5239983_tablica_poleznih_prodyktov.jpg"/>
          <p:cNvPicPr>
            <a:picLocks noGrp="1"/>
          </p:cNvPicPr>
          <p:nvPr>
            <p:ph idx="1"/>
          </p:nvPr>
        </p:nvPicPr>
        <p:blipFill>
          <a:blip r:embed="rId2"/>
          <a:srcRect r="-52" b="2521"/>
          <a:stretch>
            <a:fillRect/>
          </a:stretch>
        </p:blipFill>
        <p:spPr bwMode="auto">
          <a:xfrm>
            <a:off x="1071538" y="0"/>
            <a:ext cx="8072462" cy="6858000"/>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796908"/>
          </a:xfrm>
        </p:spPr>
        <p:txBody>
          <a:bodyPr>
            <a:normAutofit/>
          </a:bodyPr>
          <a:lstStyle/>
          <a:p>
            <a:pPr algn="ctr"/>
            <a:r>
              <a:rPr lang="ru-RU" sz="2800" dirty="0" smtClean="0"/>
              <a:t> Что же может навредить твоему здоровью?</a:t>
            </a:r>
            <a:endParaRPr lang="ru-RU" sz="2800" dirty="0"/>
          </a:p>
        </p:txBody>
      </p:sp>
      <p:sp>
        <p:nvSpPr>
          <p:cNvPr id="3" name="Содержимое 2"/>
          <p:cNvSpPr>
            <a:spLocks noGrp="1"/>
          </p:cNvSpPr>
          <p:nvPr>
            <p:ph idx="1"/>
          </p:nvPr>
        </p:nvSpPr>
        <p:spPr>
          <a:xfrm>
            <a:off x="1435608" y="1071546"/>
            <a:ext cx="7498080" cy="5176854"/>
          </a:xfrm>
        </p:spPr>
        <p:txBody>
          <a:bodyPr>
            <a:normAutofit fontScale="70000" lnSpcReduction="20000"/>
          </a:bodyPr>
          <a:lstStyle/>
          <a:p>
            <a:r>
              <a:rPr lang="ru-RU" dirty="0" smtClean="0"/>
              <a:t> Вредно переедать, есть много сладкого</a:t>
            </a:r>
          </a:p>
          <a:p>
            <a:r>
              <a:rPr lang="ru-RU" dirty="0" smtClean="0"/>
              <a:t>Вредно мало двигаться, долго и много сидеть у телевизора, компьютера, сидеть согнувшись.</a:t>
            </a:r>
          </a:p>
          <a:p>
            <a:r>
              <a:rPr lang="ru-RU" dirty="0" smtClean="0"/>
              <a:t>Вредно есть немытые фрукты и овощи.</a:t>
            </a:r>
          </a:p>
          <a:p>
            <a:r>
              <a:rPr lang="ru-RU" dirty="0" smtClean="0"/>
              <a:t>Здоровью вредит курение, алкоголь, наркотики</a:t>
            </a:r>
          </a:p>
          <a:p>
            <a:r>
              <a:rPr lang="ru-RU" dirty="0" smtClean="0"/>
              <a:t> Как Вы считаете: Что заставляет ребят пробовать психоактивные вещества и наркотики?</a:t>
            </a:r>
          </a:p>
          <a:p>
            <a:r>
              <a:rPr lang="ru-RU" dirty="0" smtClean="0"/>
              <a:t>Некоторым интересно, какие возникают ощущения при этом;</a:t>
            </a:r>
          </a:p>
          <a:p>
            <a:r>
              <a:rPr lang="ru-RU" dirty="0" smtClean="0"/>
              <a:t>Другие хотят быть похожими на старших;</a:t>
            </a:r>
          </a:p>
          <a:p>
            <a:r>
              <a:rPr lang="ru-RU" dirty="0" smtClean="0"/>
              <a:t> Кто-то не хочет курить, но отказаться в компании не удобно;</a:t>
            </a:r>
          </a:p>
          <a:p>
            <a:r>
              <a:rPr lang="ru-RU" dirty="0" smtClean="0"/>
              <a:t> Может быть, кто-нибудь хочет понравиться тем друзьям, кто уже курит или уже выпивает;</a:t>
            </a:r>
          </a:p>
          <a:p>
            <a:pPr>
              <a:buNone/>
            </a:pPr>
            <a:r>
              <a:rPr lang="ru-RU" dirty="0" smtClean="0"/>
              <a:t> Некоторые это делают назло своим близким – из-за обиды или просто, чтобы показать свою независимость.</a:t>
            </a:r>
          </a:p>
          <a:p>
            <a:endParaRPr lang="ru-RU"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654032"/>
          </a:xfrm>
        </p:spPr>
        <p:txBody>
          <a:bodyPr>
            <a:normAutofit/>
          </a:bodyPr>
          <a:lstStyle/>
          <a:p>
            <a:pPr algn="ctr"/>
            <a:r>
              <a:rPr lang="ru-RU" sz="2800" dirty="0" smtClean="0"/>
              <a:t>Данные для размышления</a:t>
            </a:r>
            <a:endParaRPr lang="ru-RU" sz="2800" dirty="0"/>
          </a:p>
        </p:txBody>
      </p:sp>
      <p:sp>
        <p:nvSpPr>
          <p:cNvPr id="3" name="Содержимое 2"/>
          <p:cNvSpPr>
            <a:spLocks noGrp="1"/>
          </p:cNvSpPr>
          <p:nvPr>
            <p:ph idx="1"/>
          </p:nvPr>
        </p:nvSpPr>
        <p:spPr>
          <a:xfrm>
            <a:off x="1435608" y="928670"/>
            <a:ext cx="7498080" cy="5319730"/>
          </a:xfrm>
        </p:spPr>
        <p:txBody>
          <a:bodyPr>
            <a:noAutofit/>
          </a:bodyPr>
          <a:lstStyle/>
          <a:p>
            <a:r>
              <a:rPr lang="ru-RU" sz="2000" dirty="0" smtClean="0"/>
              <a:t>В табачном дыме содержится до 4000 химических веществ, часть их является канцерогенными, т.е. способствующими возникновению злокачественных опухолей. </a:t>
            </a:r>
          </a:p>
          <a:p>
            <a:r>
              <a:rPr lang="ru-RU" sz="2000" dirty="0" smtClean="0"/>
              <a:t>Одной из вреднейших составляющих табачного дыма является никотин.</a:t>
            </a:r>
          </a:p>
          <a:p>
            <a:r>
              <a:rPr lang="ru-RU" sz="2000" dirty="0" smtClean="0"/>
              <a:t> В табачном дыму содержатся также синильная кислота, мышьяк, аммиак, радиоактивный полоний.</a:t>
            </a:r>
            <a:br>
              <a:rPr lang="ru-RU" sz="2000" dirty="0" smtClean="0"/>
            </a:br>
            <a:r>
              <a:rPr lang="ru-RU" sz="2000" dirty="0" smtClean="0"/>
              <a:t>Смертность курящих на 30-80 % выше смертности некурящих.</a:t>
            </a:r>
          </a:p>
          <a:p>
            <a:r>
              <a:rPr lang="ru-RU" sz="2000" dirty="0" smtClean="0"/>
              <a:t> Курение является одной из причин рака легких. </a:t>
            </a:r>
          </a:p>
          <a:p>
            <a:r>
              <a:rPr lang="ru-RU" sz="2000" dirty="0" smtClean="0"/>
              <a:t>Курение вызывает склероз сосудов, повышает риск инфаркта и инсульта, хронический бронхит, гангрена ног. </a:t>
            </a:r>
          </a:p>
          <a:p>
            <a:r>
              <a:rPr lang="ru-RU" sz="2000" dirty="0" smtClean="0"/>
              <a:t>Курение ведет к разрушению зубной эмали, часто желтеют пальцы. Изо рта курящего исходит неприятный запах.</a:t>
            </a:r>
          </a:p>
          <a:p>
            <a:pPr algn="ctr">
              <a:buNone/>
            </a:pPr>
            <a:r>
              <a:rPr lang="ru-RU" sz="2000" u="sng" dirty="0" smtClean="0"/>
              <a:t>Многие начинают курить, чтобы казаться взрослее. </a:t>
            </a:r>
          </a:p>
          <a:p>
            <a:pPr algn="ctr">
              <a:buNone/>
            </a:pPr>
            <a:r>
              <a:rPr lang="ru-RU" sz="2000" u="sng" dirty="0" smtClean="0"/>
              <a:t>Но и повзрослев по-настоящему, часто уже не могут бросить курить, оказавшись в зависимости от табака.</a:t>
            </a:r>
            <a:endParaRPr lang="ru-RU" sz="2000" dirty="0" smtClean="0"/>
          </a:p>
          <a:p>
            <a:endParaRPr lang="ru-RU" sz="20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796908"/>
          </a:xfrm>
        </p:spPr>
        <p:txBody>
          <a:bodyPr/>
          <a:lstStyle/>
          <a:p>
            <a:pPr algn="ctr"/>
            <a:r>
              <a:rPr lang="ru-RU" dirty="0" smtClean="0"/>
              <a:t>Алкоголь</a:t>
            </a:r>
            <a:endParaRPr lang="ru-RU" dirty="0"/>
          </a:p>
        </p:txBody>
      </p:sp>
      <p:sp>
        <p:nvSpPr>
          <p:cNvPr id="3" name="Содержимое 2"/>
          <p:cNvSpPr>
            <a:spLocks noGrp="1"/>
          </p:cNvSpPr>
          <p:nvPr>
            <p:ph idx="1"/>
          </p:nvPr>
        </p:nvSpPr>
        <p:spPr>
          <a:xfrm>
            <a:off x="1435608" y="1071546"/>
            <a:ext cx="7498080" cy="5429288"/>
          </a:xfrm>
        </p:spPr>
        <p:txBody>
          <a:bodyPr>
            <a:normAutofit fontScale="70000" lnSpcReduction="20000"/>
          </a:bodyPr>
          <a:lstStyle/>
          <a:p>
            <a:pPr>
              <a:buNone/>
            </a:pPr>
            <a:r>
              <a:rPr lang="ru-RU" dirty="0" smtClean="0"/>
              <a:t>Мы живем в век всевозможных и самых разнообразных пристрастий. И самым пагубным из них является алкоголь. Принятый внутрь, он быстро всасывается в желудок, кишечник и поступает в кровь. И чем моложе человек, тем чувствительнее он к токсическому действию алкоголя. Поэтому, особенно вреден алкоголь для растущего организма. </a:t>
            </a:r>
          </a:p>
          <a:p>
            <a:pPr>
              <a:buNone/>
            </a:pPr>
            <a:r>
              <a:rPr lang="ru-RU" u="sng" dirty="0" smtClean="0"/>
              <a:t>От алкоголя происходят </a:t>
            </a:r>
            <a:r>
              <a:rPr lang="ru-RU" dirty="0" smtClean="0"/>
              <a:t>значительные нарушения мозга, слабеет память, нарушается сон, зрение, замедляется рост, мерещатся голоса, звуки.</a:t>
            </a:r>
          </a:p>
          <a:p>
            <a:pPr>
              <a:buNone/>
            </a:pPr>
            <a:r>
              <a:rPr lang="ru-RU" b="1" dirty="0" smtClean="0"/>
              <a:t>Вот как о пьянстве писал поэт Роберт Бернс:</a:t>
            </a:r>
            <a:endParaRPr lang="ru-RU" dirty="0" smtClean="0"/>
          </a:p>
          <a:p>
            <a:pPr>
              <a:buNone/>
            </a:pPr>
            <a:r>
              <a:rPr lang="ru-RU" dirty="0" smtClean="0"/>
              <a:t>     «Для пьянства есть любые поводы: </a:t>
            </a:r>
            <a:br>
              <a:rPr lang="ru-RU" dirty="0" smtClean="0"/>
            </a:br>
            <a:r>
              <a:rPr lang="ru-RU" dirty="0" smtClean="0"/>
              <a:t>Поминки, праздник, встречи, проводы,</a:t>
            </a:r>
            <a:br>
              <a:rPr lang="ru-RU" dirty="0" smtClean="0"/>
            </a:br>
            <a:r>
              <a:rPr lang="ru-RU" dirty="0" smtClean="0"/>
              <a:t>Крестины, свадьба и развод,</a:t>
            </a:r>
            <a:br>
              <a:rPr lang="ru-RU" dirty="0" smtClean="0"/>
            </a:br>
            <a:r>
              <a:rPr lang="ru-RU" dirty="0" smtClean="0"/>
              <a:t>Мороз, охота, Новый год,</a:t>
            </a:r>
            <a:br>
              <a:rPr lang="ru-RU" dirty="0" smtClean="0"/>
            </a:br>
            <a:r>
              <a:rPr lang="ru-RU" dirty="0" smtClean="0"/>
              <a:t>Выздоровленье, новоселье,</a:t>
            </a:r>
            <a:br>
              <a:rPr lang="ru-RU" dirty="0" smtClean="0"/>
            </a:br>
            <a:r>
              <a:rPr lang="ru-RU" dirty="0" smtClean="0"/>
              <a:t>Успех, награда, новый чин</a:t>
            </a:r>
            <a:br>
              <a:rPr lang="ru-RU" dirty="0" smtClean="0"/>
            </a:br>
            <a:r>
              <a:rPr lang="ru-RU" dirty="0" smtClean="0"/>
              <a:t>И просто пьянство – без причин»</a:t>
            </a:r>
          </a:p>
          <a:p>
            <a:endParaRPr lang="ru-RU"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511156"/>
          </a:xfrm>
        </p:spPr>
        <p:txBody>
          <a:bodyPr>
            <a:normAutofit fontScale="90000"/>
          </a:bodyPr>
          <a:lstStyle/>
          <a:p>
            <a:pPr algn="ctr"/>
            <a:r>
              <a:rPr lang="ru-RU" dirty="0" smtClean="0"/>
              <a:t>Наркомания</a:t>
            </a:r>
            <a:endParaRPr lang="ru-RU" dirty="0"/>
          </a:p>
        </p:txBody>
      </p:sp>
      <p:sp>
        <p:nvSpPr>
          <p:cNvPr id="3" name="Содержимое 2"/>
          <p:cNvSpPr>
            <a:spLocks noGrp="1"/>
          </p:cNvSpPr>
          <p:nvPr>
            <p:ph idx="1"/>
          </p:nvPr>
        </p:nvSpPr>
        <p:spPr>
          <a:xfrm>
            <a:off x="1435608" y="857232"/>
            <a:ext cx="7498080" cy="5500726"/>
          </a:xfrm>
        </p:spPr>
        <p:txBody>
          <a:bodyPr>
            <a:normAutofit fontScale="70000" lnSpcReduction="20000"/>
          </a:bodyPr>
          <a:lstStyle/>
          <a:p>
            <a:r>
              <a:rPr lang="ru-RU" dirty="0" smtClean="0"/>
              <a:t>Наркомания</a:t>
            </a:r>
            <a:r>
              <a:rPr lang="ru-RU" b="1" dirty="0" smtClean="0"/>
              <a:t> </a:t>
            </a:r>
            <a:r>
              <a:rPr lang="ru-RU" dirty="0" smtClean="0"/>
              <a:t>– одна из самых страшных бед, которая может искалечить не только личную жизнь каждого, но и привести к гибели целую нацию. И это не просто «суровые слова». Наркобизнес – самый прибыльный, и поэтому наркодельцам безразлично, кого затянуть в свои сети, лишь бы были деньги. Очень большая доля уходит на обработку подростковых умов.</a:t>
            </a:r>
            <a:br>
              <a:rPr lang="ru-RU" dirty="0" smtClean="0"/>
            </a:br>
            <a:r>
              <a:rPr lang="ru-RU" b="1" dirty="0" smtClean="0"/>
              <a:t>– </a:t>
            </a:r>
            <a:r>
              <a:rPr lang="ru-RU" dirty="0" smtClean="0"/>
              <a:t>Почему, как вы думаете? Почему не вовлекают взрослых людей?</a:t>
            </a:r>
          </a:p>
          <a:p>
            <a:r>
              <a:rPr lang="ru-RU" dirty="0" smtClean="0"/>
              <a:t> </a:t>
            </a:r>
            <a:r>
              <a:rPr lang="ru-RU" i="1" dirty="0" smtClean="0"/>
              <a:t>У взрослых уже сложилась система жизненных ценностей, они могут сразу определить опасность. А подросток открыт и уязвим, легко поддается на провокационные реплики, вроде «ты что, маменькин сынок, слабак?»</a:t>
            </a:r>
            <a:endParaRPr lang="ru-RU" dirty="0" smtClean="0"/>
          </a:p>
          <a:p>
            <a:r>
              <a:rPr lang="ru-RU" dirty="0" smtClean="0"/>
              <a:t>Но на самом деле у вас сейчас самый замечательный возраст, потому что все самое интересное – впереди. Но в силу особенностей возраста, главное не совершить необдуманного шага. Поэтому повсеместно проходят акции по профилактике вредных привычек</a:t>
            </a:r>
          </a:p>
          <a:p>
            <a:endParaRPr lang="ru-RU"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582594"/>
          </a:xfrm>
        </p:spPr>
        <p:txBody>
          <a:bodyPr>
            <a:normAutofit/>
          </a:bodyPr>
          <a:lstStyle/>
          <a:p>
            <a:pPr algn="ctr"/>
            <a:r>
              <a:rPr lang="ru-RU" sz="2800" dirty="0" smtClean="0"/>
              <a:t>Организация свободного времени</a:t>
            </a:r>
            <a:endParaRPr lang="ru-RU" sz="2800" dirty="0"/>
          </a:p>
        </p:txBody>
      </p:sp>
      <p:sp>
        <p:nvSpPr>
          <p:cNvPr id="3" name="Содержимое 2"/>
          <p:cNvSpPr>
            <a:spLocks noGrp="1"/>
          </p:cNvSpPr>
          <p:nvPr>
            <p:ph idx="1"/>
          </p:nvPr>
        </p:nvSpPr>
        <p:spPr>
          <a:xfrm>
            <a:off x="1435608" y="857232"/>
            <a:ext cx="7498080" cy="5391168"/>
          </a:xfrm>
        </p:spPr>
        <p:txBody>
          <a:bodyPr>
            <a:normAutofit fontScale="77500" lnSpcReduction="20000"/>
          </a:bodyPr>
          <a:lstStyle/>
          <a:p>
            <a:pPr>
              <a:buNone/>
            </a:pPr>
            <a:r>
              <a:rPr lang="ru-RU" b="1" dirty="0" smtClean="0"/>
              <a:t>     </a:t>
            </a:r>
            <a:r>
              <a:rPr lang="ru-RU" dirty="0" smtClean="0"/>
              <a:t>Правильная организация свободного времени – один из способов отвлечения людей от курения, пьянства, наркомании.</a:t>
            </a:r>
          </a:p>
          <a:p>
            <a:pPr>
              <a:buNone/>
            </a:pPr>
            <a:r>
              <a:rPr lang="ru-RU" dirty="0" smtClean="0"/>
              <a:t>Назовите способы проведения досуга. </a:t>
            </a:r>
            <a:endParaRPr lang="ru-RU" i="1" dirty="0" smtClean="0"/>
          </a:p>
          <a:p>
            <a:pPr>
              <a:buNone/>
            </a:pPr>
            <a:r>
              <a:rPr lang="ru-RU" i="1" dirty="0" smtClean="0"/>
              <a:t>       Музыка, спорт, танцы, «хобби»</a:t>
            </a:r>
          </a:p>
          <a:p>
            <a:pPr>
              <a:buNone/>
            </a:pPr>
            <a:r>
              <a:rPr lang="ru-RU" dirty="0" smtClean="0"/>
              <a:t> Вы должны знать, что в любой сложной ситуации Вас выручат:</a:t>
            </a:r>
          </a:p>
          <a:p>
            <a:r>
              <a:rPr lang="ru-RU" dirty="0" smtClean="0"/>
              <a:t> чувство юмора</a:t>
            </a:r>
          </a:p>
          <a:p>
            <a:r>
              <a:rPr lang="ru-RU" dirty="0" smtClean="0"/>
              <a:t>самоконтроль, целеустремлённость, увлечённость</a:t>
            </a:r>
          </a:p>
          <a:p>
            <a:r>
              <a:rPr lang="ru-RU" dirty="0" smtClean="0"/>
              <a:t>логичность, последовательность твоих поступков</a:t>
            </a:r>
          </a:p>
          <a:p>
            <a:r>
              <a:rPr lang="ru-RU" dirty="0" smtClean="0"/>
              <a:t>разборчивость в средствах достижения цели</a:t>
            </a:r>
          </a:p>
          <a:p>
            <a:r>
              <a:rPr lang="ru-RU" dirty="0" smtClean="0"/>
              <a:t>уважение и интерес к людям</a:t>
            </a:r>
          </a:p>
          <a:p>
            <a:r>
              <a:rPr lang="ru-RU" dirty="0" smtClean="0"/>
              <a:t>налаживание взаимоотношения хотя бы с одним зрелым человеком</a:t>
            </a:r>
          </a:p>
          <a:p>
            <a:endParaRPr lang="ru-RU"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4868874"/>
          </a:xfrm>
        </p:spPr>
        <p:txBody>
          <a:bodyPr>
            <a:normAutofit/>
          </a:bodyPr>
          <a:lstStyle/>
          <a:p>
            <a:r>
              <a:rPr lang="ru-RU" sz="9600" dirty="0" smtClean="0"/>
              <a:t>СПАСИБО ЗА ВНИМАНИЕ</a:t>
            </a:r>
            <a:r>
              <a:rPr lang="ru-RU" dirty="0" smtClean="0"/>
              <a:t>!</a:t>
            </a:r>
            <a:endParaRPr lang="ru-RU" dirty="0"/>
          </a:p>
        </p:txBody>
      </p:sp>
      <p:sp>
        <p:nvSpPr>
          <p:cNvPr id="3" name="Содержимое 2"/>
          <p:cNvSpPr>
            <a:spLocks noGrp="1"/>
          </p:cNvSpPr>
          <p:nvPr>
            <p:ph idx="1"/>
          </p:nvPr>
        </p:nvSpPr>
        <p:spPr>
          <a:xfrm>
            <a:off x="2643174" y="214290"/>
            <a:ext cx="5357850" cy="785818"/>
          </a:xfrm>
        </p:spPr>
        <p:txBody>
          <a:bodyPr>
            <a:normAutofit/>
          </a:bodyPr>
          <a:lstStyle/>
          <a:p>
            <a:pPr lvl="8">
              <a:buNone/>
            </a:pPr>
            <a:r>
              <a:rPr lang="ru-RU" sz="4000" b="1" dirty="0" smtClean="0">
                <a:solidFill>
                  <a:schemeClr val="accent1"/>
                </a:solidFill>
              </a:rPr>
              <a:t> </a:t>
            </a:r>
            <a:endParaRPr lang="ru-RU" sz="4000" b="1" dirty="0">
              <a:solidFill>
                <a:schemeClr val="accent1"/>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629</TotalTime>
  <Words>1330</Words>
  <Application>Microsoft Office PowerPoint</Application>
  <PresentationFormat>On-screen Show (4:3)</PresentationFormat>
  <Paragraphs>335</Paragraphs>
  <Slides>39</Slides>
  <Notes>2</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Солнцестояние</vt:lpstr>
      <vt:lpstr>«Здоров будешь – всё добудешь!»</vt:lpstr>
      <vt:lpstr>        Здоровье человека.</vt:lpstr>
      <vt:lpstr>   Здоровый образ жизни.</vt:lpstr>
      <vt:lpstr>Правила здорового образа жизни:</vt:lpstr>
      <vt:lpstr>                       Спорт</vt:lpstr>
      <vt:lpstr>    Сон</vt:lpstr>
      <vt:lpstr>     Закаливание  </vt:lpstr>
      <vt:lpstr>Правильное питание.</vt:lpstr>
      <vt:lpstr>Что мы пьем?</vt:lpstr>
      <vt:lpstr>Что мы едим?</vt:lpstr>
      <vt:lpstr>Полезные качества продукта</vt:lpstr>
      <vt:lpstr>Работа за компьютером.</vt:lpstr>
      <vt:lpstr>Работа за компьютером.</vt:lpstr>
      <vt:lpstr>Отказ от вредных привычек.   Наркомания </vt:lpstr>
      <vt:lpstr>Алкоголь</vt:lpstr>
      <vt:lpstr>Курение</vt:lpstr>
      <vt:lpstr>Основные правила здорового образа жизни: </vt:lpstr>
      <vt:lpstr>Видео лекторий "Я и мое здоровье"</vt:lpstr>
      <vt:lpstr>Пословицы о здоровье</vt:lpstr>
      <vt:lpstr>Игры</vt:lpstr>
      <vt:lpstr>Анкета</vt:lpstr>
      <vt:lpstr>Образ жизни</vt:lpstr>
      <vt:lpstr>Что такое гигиена?</vt:lpstr>
      <vt:lpstr>Сохраним здоровье!</vt:lpstr>
      <vt:lpstr>Спорт</vt:lpstr>
      <vt:lpstr>Викторина</vt:lpstr>
      <vt:lpstr>Питание</vt:lpstr>
      <vt:lpstr>Спор витаминов</vt:lpstr>
      <vt:lpstr>Slide 29</vt:lpstr>
      <vt:lpstr>Slide 30</vt:lpstr>
      <vt:lpstr>Slide 31</vt:lpstr>
      <vt:lpstr>Slide 32</vt:lpstr>
      <vt:lpstr>Slide 33</vt:lpstr>
      <vt:lpstr> Что же может навредить твоему здоровью?</vt:lpstr>
      <vt:lpstr>Данные для размышления</vt:lpstr>
      <vt:lpstr>Алкоголь</vt:lpstr>
      <vt:lpstr>Наркомания</vt:lpstr>
      <vt:lpstr>Организация свободного времени</vt:lpstr>
      <vt:lpstr>СПАСИБО ЗА ВНИМАНИЕ!</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Windows User</cp:lastModifiedBy>
  <cp:revision>66</cp:revision>
  <dcterms:created xsi:type="dcterms:W3CDTF">2015-04-04T18:05:01Z</dcterms:created>
  <dcterms:modified xsi:type="dcterms:W3CDTF">2017-11-21T12:38:41Z</dcterms:modified>
</cp:coreProperties>
</file>